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 autoAdjust="0"/>
    <p:restoredTop sz="94632" autoAdjust="0"/>
  </p:normalViewPr>
  <p:slideViewPr>
    <p:cSldViewPr>
      <p:cViewPr varScale="1">
        <p:scale>
          <a:sx n="57" d="100"/>
          <a:sy n="57" d="100"/>
        </p:scale>
        <p:origin x="-163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5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4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8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9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7.xml"/><Relationship Id="rId4" Type="http://schemas.openxmlformats.org/officeDocument/2006/relationships/tags" Target="../tags/tag66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72.xml"/><Relationship Id="rId4" Type="http://schemas.openxmlformats.org/officeDocument/2006/relationships/tags" Target="../tags/tag7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zaokrąglony 14"/>
          <p:cNvSpPr/>
          <p:nvPr>
            <p:custDataLst>
              <p:tags r:id="rId1"/>
            </p:custDataLst>
          </p:nvPr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Prostokąt zaokrąglony 9"/>
          <p:cNvSpPr/>
          <p:nvPr>
            <p:custDataLst>
              <p:tags r:id="rId2"/>
            </p:custDataLst>
          </p:nvPr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zaokrąglony 13"/>
          <p:cNvSpPr/>
          <p:nvPr>
            <p:custDataLst>
              <p:tags r:id="rId1"/>
            </p:custDataLst>
          </p:nvPr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zaokrąglony 10"/>
          <p:cNvSpPr/>
          <p:nvPr>
            <p:custDataLst>
              <p:tags r:id="rId2"/>
            </p:custDataLst>
          </p:nvPr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  <p:custDataLst>
              <p:tags r:id="rId3"/>
            </p:custDataLst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  <p:custDataLst>
              <p:tags r:id="rId4"/>
            </p:custDataLst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>
            <p:custDataLst>
              <p:tags r:id="rId1"/>
            </p:custDataLst>
          </p:nvPr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  <p:custDataLst>
              <p:tags r:id="rId2"/>
            </p:custDataLst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zaokrąglony 14"/>
          <p:cNvSpPr/>
          <p:nvPr>
            <p:custDataLst>
              <p:tags r:id="rId1"/>
            </p:custDataLst>
          </p:nvPr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z zaokrąglonym rogiem 10"/>
          <p:cNvSpPr/>
          <p:nvPr>
            <p:custDataLst>
              <p:tags r:id="rId2"/>
            </p:custDataLst>
          </p:nvPr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>
            <p:custDataLst>
              <p:tags r:id="rId13"/>
            </p:custDataLst>
          </p:nvPr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rostokąt zaokrąglony 8"/>
          <p:cNvSpPr/>
          <p:nvPr>
            <p:custDataLst>
              <p:tags r:id="rId14"/>
            </p:custDataLst>
          </p:nvPr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5E0F245-DC50-4717-B1C3-AA6E40B56D98}" type="datetimeFigureOut">
              <a:rPr lang="pl-PL" smtClean="0"/>
              <a:pPr/>
              <a:t>2012-01-17</a:t>
            </a:fld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5E626DE-08D9-43A9-986E-88D1892BBBD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4.xml"/><Relationship Id="rId1" Type="http://schemas.openxmlformats.org/officeDocument/2006/relationships/tags" Target="../tags/tag7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image" Target="../media/image2.jpe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89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99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tags" Target="../tags/tag118.xml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tags" Target="../tags/tag117.xml"/><Relationship Id="rId2" Type="http://schemas.openxmlformats.org/officeDocument/2006/relationships/tags" Target="../tags/tag107.xml"/><Relationship Id="rId16" Type="http://schemas.openxmlformats.org/officeDocument/2006/relationships/image" Target="../media/image6.emf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11" Type="http://schemas.openxmlformats.org/officeDocument/2006/relationships/tags" Target="../tags/tag116.xml"/><Relationship Id="rId5" Type="http://schemas.openxmlformats.org/officeDocument/2006/relationships/tags" Target="../tags/tag110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115.xml"/><Relationship Id="rId4" Type="http://schemas.openxmlformats.org/officeDocument/2006/relationships/tags" Target="../tags/tag109.xml"/><Relationship Id="rId9" Type="http://schemas.openxmlformats.org/officeDocument/2006/relationships/tags" Target="../tags/tag114.xml"/><Relationship Id="rId14" Type="http://schemas.openxmlformats.org/officeDocument/2006/relationships/tags" Target="../tags/tag1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tags" Target="../tags/tag120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539552" y="260648"/>
            <a:ext cx="7772400" cy="1470025"/>
          </a:xfrm>
        </p:spPr>
        <p:txBody>
          <a:bodyPr>
            <a:normAutofit/>
          </a:bodyPr>
          <a:lstStyle/>
          <a:p>
            <a:r>
              <a:rPr lang="pl-PL" sz="6600" dirty="0" smtClean="0">
                <a:solidFill>
                  <a:srgbClr val="FF0000"/>
                </a:solidFill>
              </a:rPr>
              <a:t>Budowa atomu</a:t>
            </a:r>
            <a:endParaRPr lang="pl-PL" sz="66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67544" y="4869160"/>
            <a:ext cx="8183880" cy="1051560"/>
          </a:xfrm>
        </p:spPr>
        <p:txBody>
          <a:bodyPr>
            <a:normAutofit/>
          </a:bodyPr>
          <a:lstStyle/>
          <a:p>
            <a:r>
              <a:rPr lang="pl-PL" dirty="0" smtClean="0"/>
              <a:t>Cząstki elementarne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1043608" y="530352"/>
            <a:ext cx="7643192" cy="4187952"/>
          </a:xfrm>
        </p:spPr>
        <p:txBody>
          <a:bodyPr/>
          <a:lstStyle/>
          <a:p>
            <a:r>
              <a:rPr lang="pl-PL" dirty="0" smtClean="0"/>
              <a:t>protony</a:t>
            </a:r>
          </a:p>
          <a:p>
            <a:r>
              <a:rPr lang="pl-PL" dirty="0" smtClean="0"/>
              <a:t>neutrony</a:t>
            </a:r>
          </a:p>
          <a:p>
            <a:r>
              <a:rPr lang="pl-PL" dirty="0" smtClean="0"/>
              <a:t>elektrony</a:t>
            </a:r>
            <a:endParaRPr lang="pl-PL" dirty="0"/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508662944"/>
              </p:ext>
            </p:extLst>
          </p:nvPr>
        </p:nvGraphicFramePr>
        <p:xfrm>
          <a:off x="1043608" y="2708920"/>
          <a:ext cx="6947585" cy="2160239"/>
        </p:xfrm>
        <a:graphic>
          <a:graphicData uri="http://schemas.openxmlformats.org/drawingml/2006/table">
            <a:tbl>
              <a:tblPr/>
              <a:tblGrid>
                <a:gridCol w="1867460"/>
                <a:gridCol w="1408508"/>
                <a:gridCol w="1202771"/>
                <a:gridCol w="2468846"/>
              </a:tblGrid>
              <a:tr h="629081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Nazwa cząstki</a:t>
                      </a:r>
                    </a:p>
                  </a:txBody>
                  <a:tcPr marL="11869" marR="11869" marT="11869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Masa [u]</a:t>
                      </a: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Symbol</a:t>
                      </a:r>
                      <a:r>
                        <a:rPr lang="pl-PL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pl-PL" sz="2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Miejsce w atomie </a:t>
                      </a: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386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proton </a:t>
                      </a:r>
                    </a:p>
                  </a:txBody>
                  <a:tcPr marL="11869" marR="11869" marT="11869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p, p</a:t>
                      </a:r>
                      <a:r>
                        <a:rPr lang="pl-PL" sz="2700" b="0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+</a:t>
                      </a:r>
                      <a:endParaRPr lang="pl-PL" sz="2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jądro</a:t>
                      </a: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510386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neutron</a:t>
                      </a:r>
                    </a:p>
                  </a:txBody>
                  <a:tcPr marL="11869" marR="11869" marT="11869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n, n</a:t>
                      </a:r>
                      <a:r>
                        <a:rPr lang="pl-PL" sz="2700" b="0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  <a:endParaRPr lang="pl-PL" sz="2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jądro</a:t>
                      </a: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10386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elektron</a:t>
                      </a:r>
                    </a:p>
                  </a:txBody>
                  <a:tcPr marL="11869" marR="11869" marT="11869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1/1836</a:t>
                      </a: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e, e</a:t>
                      </a:r>
                      <a:r>
                        <a:rPr lang="pl-PL" sz="2700" b="0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pl-PL" sz="2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2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powłoki</a:t>
                      </a:r>
                      <a:endParaRPr lang="pl-PL" sz="2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1869" marR="11869" marT="118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983480"/>
            <a:ext cx="8183880" cy="893792"/>
          </a:xfrm>
        </p:spPr>
        <p:txBody>
          <a:bodyPr/>
          <a:lstStyle/>
          <a:p>
            <a:r>
              <a:rPr lang="pl-PL" dirty="0" smtClean="0"/>
              <a:t>Jądro atomowe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dirty="0" smtClean="0"/>
              <a:t>Jądro atomowe jest centralną część atomu zbudowana z jednego lub więcej </a:t>
            </a:r>
            <a:r>
              <a:rPr lang="pl-PL" b="1" dirty="0" smtClean="0"/>
              <a:t>protonów</a:t>
            </a:r>
            <a:r>
              <a:rPr lang="pl-PL" dirty="0" smtClean="0"/>
              <a:t> i </a:t>
            </a:r>
            <a:r>
              <a:rPr lang="pl-PL" b="1" dirty="0" smtClean="0"/>
              <a:t>neutronów</a:t>
            </a:r>
            <a:r>
              <a:rPr lang="pl-PL" dirty="0" smtClean="0"/>
              <a:t>. Cząstki te noszą nazwę </a:t>
            </a:r>
            <a:r>
              <a:rPr lang="pl-PL" b="1" dirty="0" smtClean="0"/>
              <a:t>nukleony</a:t>
            </a:r>
            <a:r>
              <a:rPr lang="pl-PL" dirty="0" smtClean="0"/>
              <a:t>, między nimi działają siły jądrowe. Jądro stanowi niewielką część objętości całego atomu w jądrze skupiona jest prawie cała jego masa.</a:t>
            </a:r>
            <a:endParaRPr lang="pl-PL" dirty="0"/>
          </a:p>
        </p:txBody>
      </p:sp>
      <p:pic>
        <p:nvPicPr>
          <p:cNvPr id="4" name="Picture 13" descr="skanuj0012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6" cstate="print">
            <a:lum bright="-8000" contrast="16000"/>
          </a:blip>
          <a:srcRect/>
          <a:stretch>
            <a:fillRect/>
          </a:stretch>
        </p:blipFill>
        <p:spPr bwMode="auto">
          <a:xfrm>
            <a:off x="5004047" y="3789040"/>
            <a:ext cx="3542403" cy="194421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797152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Liczba masowa</a:t>
            </a:r>
            <a:br>
              <a:rPr lang="pl-PL" dirty="0" smtClean="0"/>
            </a:br>
            <a:r>
              <a:rPr lang="pl-PL" dirty="0" smtClean="0"/>
              <a:t>Liczba atomowa</a:t>
            </a:r>
            <a:endParaRPr lang="pl-PL" dirty="0"/>
          </a:p>
        </p:txBody>
      </p:sp>
      <p:pic>
        <p:nvPicPr>
          <p:cNvPr id="4" name="Picture 14" descr="skanuj0020"/>
          <p:cNvPicPr>
            <a:picLocks noGrp="1" noChangeAspect="1" noChangeArrowheads="1"/>
          </p:cNvPicPr>
          <p:nvPr>
            <p:ph idx="1"/>
            <p:custDataLst>
              <p:tags r:id="rId3"/>
            </p:custDataLst>
          </p:nvPr>
        </p:nvPicPr>
        <p:blipFill>
          <a:blip r:embed="rId6" cstate="print">
            <a:lum bright="-12000" contrast="10000"/>
          </a:blip>
          <a:srcRect l="7426" r="9201"/>
          <a:stretch>
            <a:fillRect/>
          </a:stretch>
        </p:blipFill>
        <p:spPr bwMode="auto">
          <a:xfrm>
            <a:off x="5364088" y="3801740"/>
            <a:ext cx="3096344" cy="2185730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>
            <p:custDataLst>
              <p:tags r:id="rId4"/>
            </p:custDataLst>
          </p:nvPr>
        </p:nvSpPr>
        <p:spPr>
          <a:xfrm>
            <a:off x="755576" y="476672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b="1" dirty="0" smtClean="0"/>
              <a:t>Liczba atomowa (symbol Z) </a:t>
            </a:r>
            <a:r>
              <a:rPr lang="pl-PL" sz="2400" dirty="0" smtClean="0"/>
              <a:t>określa ile protonów znajduje się w jądrze danego atomu.</a:t>
            </a:r>
          </a:p>
          <a:p>
            <a:pPr algn="just"/>
            <a:r>
              <a:rPr lang="pl-PL" sz="2400" b="1" dirty="0" smtClean="0">
                <a:solidFill>
                  <a:srgbClr val="FF0000"/>
                </a:solidFill>
              </a:rPr>
              <a:t>Z = liczba protonów = liczba elektronów</a:t>
            </a:r>
            <a:endParaRPr lang="pl-PL" sz="2400" b="1" dirty="0">
              <a:solidFill>
                <a:srgbClr val="FF0000"/>
              </a:solidFill>
            </a:endParaRPr>
          </a:p>
          <a:p>
            <a:pPr algn="just"/>
            <a:endParaRPr lang="pl-PL" sz="2400" b="1" dirty="0" smtClean="0"/>
          </a:p>
          <a:p>
            <a:pPr algn="just"/>
            <a:r>
              <a:rPr lang="pl-PL" sz="2400" b="1" dirty="0" smtClean="0"/>
              <a:t>Liczba masowa (symbol A) </a:t>
            </a:r>
            <a:r>
              <a:rPr lang="pl-PL" sz="2400" dirty="0" smtClean="0"/>
              <a:t>określa liczbę nukleonów w jądrze czyli sumę protonów i neutronów. </a:t>
            </a:r>
          </a:p>
          <a:p>
            <a:pPr algn="just">
              <a:buNone/>
            </a:pPr>
            <a:r>
              <a:rPr lang="pl-PL" sz="2400" b="1" dirty="0" smtClean="0">
                <a:solidFill>
                  <a:srgbClr val="FF0000"/>
                </a:solidFill>
              </a:rPr>
              <a:t>A = liczba protonów + liczba neutronów</a:t>
            </a:r>
          </a:p>
          <a:p>
            <a:pPr algn="just"/>
            <a:endParaRPr lang="pl-PL" sz="2400" dirty="0"/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869160"/>
            <a:ext cx="8183880" cy="1051560"/>
          </a:xfrm>
        </p:spPr>
        <p:txBody>
          <a:bodyPr/>
          <a:lstStyle/>
          <a:p>
            <a:r>
              <a:rPr lang="pl-PL" dirty="0" smtClean="0"/>
              <a:t>Powłoki elektronowe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dirty="0" smtClean="0"/>
              <a:t>Elektrony poruszające się w różnych odległościach od jądra tworzą tak zwane </a:t>
            </a:r>
            <a:r>
              <a:rPr lang="pl-PL" b="1" dirty="0" smtClean="0"/>
              <a:t>powłoki elektronowe</a:t>
            </a:r>
            <a:r>
              <a:rPr lang="pl-PL" dirty="0" smtClean="0"/>
              <a:t>. W obrębie każdej powłoki występuje ściśle określona liczba elektronów.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dirty="0" smtClean="0"/>
              <a:t>Elektron spostrzegany jest jako „chmura elektronowa” posiadającą swoją energię.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dirty="0" smtClean="0"/>
              <a:t>Mówi się, że elektrony o zbliżonych energiach zajmują jedną powłokę a jeżeli różnią się energią to zajmują różne powłoki (oznaczone przez n = 1, 2, 3, 4,..) lub symbolami literowymi – K, L, M, N, O, P, Q.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b="1" dirty="0" smtClean="0">
                <a:solidFill>
                  <a:srgbClr val="FF0000"/>
                </a:solidFill>
              </a:rPr>
              <a:t>Każda z powłok może pomieścić maksymalnie ściśle określoną ilość elektronów, która wynosi (2n</a:t>
            </a:r>
            <a:r>
              <a:rPr lang="pl-PL" b="1" baseline="30000" dirty="0" smtClean="0">
                <a:solidFill>
                  <a:srgbClr val="FF0000"/>
                </a:solidFill>
              </a:rPr>
              <a:t>2</a:t>
            </a:r>
            <a:r>
              <a:rPr lang="pl-PL" b="1" dirty="0" smtClean="0">
                <a:solidFill>
                  <a:srgbClr val="FF0000"/>
                </a:solidFill>
              </a:rPr>
              <a:t> gdzie n jest numerem powłoki):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b="1" dirty="0" smtClean="0">
                <a:solidFill>
                  <a:srgbClr val="FF0000"/>
                </a:solidFill>
              </a:rPr>
              <a:t>K - 2, L - 8, M - 18, N - 32, O - 50.</a:t>
            </a:r>
            <a:endParaRPr lang="pl-PL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869160"/>
            <a:ext cx="8183880" cy="1051560"/>
          </a:xfrm>
        </p:spPr>
        <p:txBody>
          <a:bodyPr/>
          <a:lstStyle/>
          <a:p>
            <a:r>
              <a:rPr lang="pl-PL" dirty="0" smtClean="0"/>
              <a:t>Uproszczony model atomu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/>
          </p:cNvPicPr>
          <p:nvPr>
            <p:ph idx="1"/>
            <p:custDataLst>
              <p:tags r:id="rId3"/>
            </p:custData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22924" y="523130"/>
            <a:ext cx="4144190" cy="4202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797152"/>
            <a:ext cx="8183880" cy="1051560"/>
          </a:xfrm>
        </p:spPr>
        <p:txBody>
          <a:bodyPr>
            <a:normAutofit/>
          </a:bodyPr>
          <a:lstStyle/>
          <a:p>
            <a:r>
              <a:rPr lang="pl-PL" dirty="0" smtClean="0"/>
              <a:t>Elektrony walencyjne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dirty="0" smtClean="0"/>
              <a:t>Zapełnianie powłok elektronami następuje od powłok </a:t>
            </a:r>
            <a:r>
              <a:rPr lang="pl-PL" dirty="0" err="1" smtClean="0"/>
              <a:t>najbli-żej</a:t>
            </a:r>
            <a:r>
              <a:rPr lang="pl-PL" dirty="0" smtClean="0"/>
              <a:t> położonych jądra, tj. powłoki K, dalej L, itd. Na </a:t>
            </a:r>
            <a:r>
              <a:rPr lang="pl-PL" dirty="0" err="1" smtClean="0"/>
              <a:t>zewnętrz-nej</a:t>
            </a:r>
            <a:r>
              <a:rPr lang="pl-PL" dirty="0" smtClean="0"/>
              <a:t> ostatniej powłoce znajdują się elektrony słabo związane z jądrem atomu. Elektrony te nazywamy elektronami </a:t>
            </a:r>
            <a:r>
              <a:rPr lang="pl-PL" dirty="0" err="1" smtClean="0"/>
              <a:t>walencyj-nymi</a:t>
            </a:r>
            <a:r>
              <a:rPr lang="pl-PL" dirty="0" smtClean="0"/>
              <a:t>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b="1" dirty="0" smtClean="0"/>
              <a:t>Liczba elektronów walencyjnych jest równa numerowi grupy (1-2 w grupach 1 i 2 oraz 3-8 w grupach 13-18).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b="1" dirty="0" smtClean="0">
                <a:solidFill>
                  <a:srgbClr val="FF0000"/>
                </a:solidFill>
              </a:rPr>
              <a:t>Liczba elektronów walencyjnych na pierwszej powłoce wynosi maksymalnie 2, zaś na pozostałych – 8.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l-PL" dirty="0" smtClean="0"/>
              <a:t>Ilości elektronów walencyjnych oznacza się kropkami przy symbolu pierwiastka.</a:t>
            </a:r>
            <a:endParaRPr lang="pl-PL" dirty="0"/>
          </a:p>
        </p:txBody>
      </p:sp>
      <p:pic>
        <p:nvPicPr>
          <p:cNvPr id="4" name="Obraz 3"/>
          <p:cNvPicPr/>
          <p:nvPr>
            <p:custDataLst>
              <p:tags r:id="rId4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00939" y="4267324"/>
            <a:ext cx="5008976" cy="81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797152"/>
            <a:ext cx="8183880" cy="1051560"/>
          </a:xfrm>
        </p:spPr>
        <p:txBody>
          <a:bodyPr/>
          <a:lstStyle/>
          <a:p>
            <a:r>
              <a:rPr lang="pl-PL" dirty="0" smtClean="0"/>
              <a:t>Liczba powłok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b="1" dirty="0" smtClean="0">
                <a:solidFill>
                  <a:srgbClr val="FF0000"/>
                </a:solidFill>
              </a:rPr>
              <a:t>Liczba powłok w atomie pierwiastka jest równa numerowi okresu.</a:t>
            </a:r>
          </a:p>
          <a:p>
            <a:pPr marL="0" indent="0" algn="just">
              <a:buNone/>
            </a:pPr>
            <a:r>
              <a:rPr lang="pl-PL" dirty="0" smtClean="0"/>
              <a:t>Np. pierwiastki z 1 okresu mają 1 powłokę, pierwiastki z 5 okresu mają 5 powłok.</a:t>
            </a:r>
            <a:endParaRPr lang="pl-PL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797152"/>
            <a:ext cx="8183880" cy="1051560"/>
          </a:xfrm>
        </p:spPr>
        <p:txBody>
          <a:bodyPr>
            <a:normAutofit/>
          </a:bodyPr>
          <a:lstStyle/>
          <a:p>
            <a:r>
              <a:rPr lang="pl-PL" dirty="0" smtClean="0"/>
              <a:t>Konfiguracje elektronowe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l-PL" dirty="0" smtClean="0"/>
              <a:t>Często rozmieszczenie elektronów na po-włokach przedstawia się pod postacią tzw. konfiguracji elektronowej. W tym sposobie wykorzystujemy symbole literowe powłok, dopisując przy symbolu powłoki ilości elektronów.</a:t>
            </a:r>
          </a:p>
          <a:p>
            <a:pPr marL="0" indent="0" algn="just">
              <a:buNone/>
            </a:pPr>
            <a:endParaRPr lang="pl-PL" dirty="0" smtClean="0"/>
          </a:p>
          <a:p>
            <a:pPr marL="0" indent="0" algn="just">
              <a:buNone/>
            </a:pPr>
            <a:r>
              <a:rPr lang="pl-PL" b="1" dirty="0" smtClean="0">
                <a:solidFill>
                  <a:srgbClr val="FF0000"/>
                </a:solidFill>
              </a:rPr>
              <a:t>Na – K</a:t>
            </a:r>
            <a:r>
              <a:rPr lang="pl-PL" b="1" baseline="30000" dirty="0" smtClean="0">
                <a:solidFill>
                  <a:srgbClr val="FF0000"/>
                </a:solidFill>
              </a:rPr>
              <a:t>2</a:t>
            </a:r>
            <a:r>
              <a:rPr lang="pl-PL" b="1" dirty="0" smtClean="0">
                <a:solidFill>
                  <a:srgbClr val="FF0000"/>
                </a:solidFill>
              </a:rPr>
              <a:t>L</a:t>
            </a:r>
            <a:r>
              <a:rPr lang="pl-PL" b="1" baseline="30000" dirty="0" smtClean="0">
                <a:solidFill>
                  <a:srgbClr val="FF0000"/>
                </a:solidFill>
              </a:rPr>
              <a:t>8</a:t>
            </a:r>
            <a:r>
              <a:rPr lang="pl-PL" b="1" dirty="0" smtClean="0">
                <a:solidFill>
                  <a:srgbClr val="FF0000"/>
                </a:solidFill>
              </a:rPr>
              <a:t>M</a:t>
            </a:r>
            <a:r>
              <a:rPr lang="pl-PL" b="1" baseline="30000" dirty="0" smtClean="0">
                <a:solidFill>
                  <a:srgbClr val="FF0000"/>
                </a:solidFill>
              </a:rPr>
              <a:t>1</a:t>
            </a:r>
            <a:r>
              <a:rPr lang="pl-PL" b="1" dirty="0" smtClean="0">
                <a:solidFill>
                  <a:srgbClr val="FF0000"/>
                </a:solidFill>
              </a:rPr>
              <a:t>, Mg – K</a:t>
            </a:r>
            <a:r>
              <a:rPr lang="pl-PL" b="1" baseline="30000" dirty="0" smtClean="0">
                <a:solidFill>
                  <a:srgbClr val="FF0000"/>
                </a:solidFill>
              </a:rPr>
              <a:t>2</a:t>
            </a:r>
            <a:r>
              <a:rPr lang="pl-PL" b="1" dirty="0" smtClean="0">
                <a:solidFill>
                  <a:srgbClr val="FF0000"/>
                </a:solidFill>
              </a:rPr>
              <a:t>L</a:t>
            </a:r>
            <a:r>
              <a:rPr lang="pl-PL" b="1" baseline="30000" dirty="0" smtClean="0">
                <a:solidFill>
                  <a:srgbClr val="FF0000"/>
                </a:solidFill>
              </a:rPr>
              <a:t>8</a:t>
            </a:r>
            <a:r>
              <a:rPr lang="pl-PL" b="1" dirty="0" smtClean="0">
                <a:solidFill>
                  <a:srgbClr val="FF0000"/>
                </a:solidFill>
              </a:rPr>
              <a:t>M</a:t>
            </a:r>
            <a:r>
              <a:rPr lang="pl-PL" b="1" baseline="30000" dirty="0" smtClean="0">
                <a:solidFill>
                  <a:srgbClr val="FF0000"/>
                </a:solidFill>
              </a:rPr>
              <a:t>2</a:t>
            </a:r>
          </a:p>
          <a:p>
            <a:pPr marL="0" indent="0" algn="just">
              <a:buNone/>
            </a:pPr>
            <a:r>
              <a:rPr lang="pl-PL" dirty="0" smtClean="0"/>
              <a:t>lub</a:t>
            </a:r>
          </a:p>
          <a:p>
            <a:pPr marL="0" indent="0" algn="just">
              <a:buNone/>
            </a:pPr>
            <a:r>
              <a:rPr lang="pl-PL" b="1" dirty="0" smtClean="0">
                <a:solidFill>
                  <a:srgbClr val="FF0000"/>
                </a:solidFill>
              </a:rPr>
              <a:t>Na [2,8,1], Mg [2,8,2]</a:t>
            </a:r>
          </a:p>
          <a:p>
            <a:pPr marL="0" indent="0" algn="just">
              <a:buNone/>
            </a:pPr>
            <a:endParaRPr lang="pl-PL" dirty="0"/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581128"/>
            <a:ext cx="8183880" cy="1051560"/>
          </a:xfrm>
        </p:spPr>
        <p:txBody>
          <a:bodyPr/>
          <a:lstStyle/>
          <a:p>
            <a:r>
              <a:rPr lang="pl-PL" dirty="0" smtClean="0"/>
              <a:t>Podsumowanie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95536" y="530352"/>
            <a:ext cx="8291264" cy="41879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000" dirty="0" smtClean="0"/>
              <a:t>Aby narysować model atomu (dotyczy to pierwiastków z grup 1-2 oraz 13-18) należy znać:</a:t>
            </a:r>
          </a:p>
          <a:p>
            <a:pPr marL="0" indent="0" algn="just"/>
            <a:r>
              <a:rPr lang="pl-PL" sz="2000" dirty="0" smtClean="0"/>
              <a:t>liczbę cząstek elementarnych</a:t>
            </a:r>
          </a:p>
          <a:p>
            <a:pPr marL="283464" lvl="1" indent="0" algn="just">
              <a:buFont typeface="Wingdings" pitchFamily="2" charset="2"/>
              <a:buChar char="q"/>
            </a:pPr>
            <a:r>
              <a:rPr lang="pl-PL" sz="1500" dirty="0" smtClean="0"/>
              <a:t>liczba protonów i elektronów – Z(liczba atomowa)</a:t>
            </a:r>
          </a:p>
          <a:p>
            <a:pPr marL="283464" lvl="1" indent="0" algn="just">
              <a:buFont typeface="Wingdings" pitchFamily="2" charset="2"/>
              <a:buChar char="q"/>
            </a:pPr>
            <a:r>
              <a:rPr lang="pl-PL" sz="1500" dirty="0" smtClean="0"/>
              <a:t>liczba neutronów – A-Z(liczba masowa – liczba atomowa)</a:t>
            </a:r>
          </a:p>
          <a:p>
            <a:pPr marL="0" indent="0" algn="just"/>
            <a:r>
              <a:rPr lang="pl-PL" sz="2000" dirty="0" smtClean="0"/>
              <a:t>położenie pierwiastka w układzie okresowym</a:t>
            </a:r>
          </a:p>
          <a:p>
            <a:pPr marL="283464" lvl="1" indent="0" algn="just">
              <a:buFont typeface="Wingdings" pitchFamily="2" charset="2"/>
              <a:buChar char="q"/>
            </a:pPr>
            <a:r>
              <a:rPr lang="pl-PL" sz="1500" dirty="0" smtClean="0"/>
              <a:t>okres – liczba powłok</a:t>
            </a:r>
          </a:p>
          <a:p>
            <a:pPr marL="283464" lvl="1" indent="0" algn="just">
              <a:buFont typeface="Wingdings" pitchFamily="2" charset="2"/>
              <a:buChar char="q"/>
            </a:pPr>
            <a:r>
              <a:rPr lang="pl-PL" sz="1500" dirty="0" smtClean="0"/>
              <a:t>grupa – liczba elektronów walencyjnych (1-2 – grupa 1-2, 3-8 – grupa 13-18)</a:t>
            </a:r>
          </a:p>
          <a:p>
            <a:pPr marL="88900" indent="-88900" algn="just"/>
            <a:r>
              <a:rPr lang="pl-PL" sz="2000" dirty="0" smtClean="0"/>
              <a:t>określamy liczbę elektronów na poszczególnych powłokach (konfigurację elektronową)</a:t>
            </a:r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ipsa 7"/>
          <p:cNvSpPr/>
          <p:nvPr>
            <p:custDataLst>
              <p:tags r:id="rId2"/>
            </p:custDataLst>
          </p:nvPr>
        </p:nvSpPr>
        <p:spPr>
          <a:xfrm>
            <a:off x="6876256" y="4293096"/>
            <a:ext cx="864096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Elipsa 11"/>
          <p:cNvSpPr/>
          <p:nvPr>
            <p:custDataLst>
              <p:tags r:id="rId3"/>
            </p:custDataLst>
          </p:nvPr>
        </p:nvSpPr>
        <p:spPr>
          <a:xfrm>
            <a:off x="6156176" y="3573016"/>
            <a:ext cx="2304256" cy="2304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Elipsa 10"/>
          <p:cNvSpPr/>
          <p:nvPr>
            <p:custDataLst>
              <p:tags r:id="rId4"/>
            </p:custDataLst>
          </p:nvPr>
        </p:nvSpPr>
        <p:spPr>
          <a:xfrm>
            <a:off x="6372200" y="3789040"/>
            <a:ext cx="1872208" cy="187220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Elipsa 9"/>
          <p:cNvSpPr/>
          <p:nvPr>
            <p:custDataLst>
              <p:tags r:id="rId5"/>
            </p:custDataLst>
          </p:nvPr>
        </p:nvSpPr>
        <p:spPr>
          <a:xfrm>
            <a:off x="6588224" y="4005064"/>
            <a:ext cx="1440160" cy="144016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02920" y="4797152"/>
            <a:ext cx="8183880" cy="1051560"/>
          </a:xfrm>
        </p:spPr>
        <p:txBody>
          <a:bodyPr/>
          <a:lstStyle/>
          <a:p>
            <a:r>
              <a:rPr lang="pl-PL" dirty="0" smtClean="0"/>
              <a:t>Model atomu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7"/>
            </p:custDataLst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Przykład:</a:t>
            </a:r>
          </a:p>
          <a:p>
            <a:pPr marL="0" indent="0">
              <a:buNone/>
            </a:pPr>
            <a:r>
              <a:rPr lang="pl-PL" sz="1800" b="1" dirty="0" smtClean="0"/>
              <a:t>Model atomu magnezu – 24. </a:t>
            </a:r>
          </a:p>
          <a:p>
            <a:pPr marL="0" indent="0">
              <a:buNone/>
            </a:pPr>
            <a:r>
              <a:rPr lang="pl-PL" sz="1800" dirty="0" smtClean="0"/>
              <a:t>Liczba protonów – 12</a:t>
            </a:r>
          </a:p>
          <a:p>
            <a:pPr marL="0" indent="0">
              <a:buNone/>
            </a:pPr>
            <a:r>
              <a:rPr lang="pl-PL" sz="1800" dirty="0" smtClean="0"/>
              <a:t>Liczba elektronów – 12</a:t>
            </a:r>
          </a:p>
          <a:p>
            <a:pPr marL="0" indent="0">
              <a:buNone/>
            </a:pPr>
            <a:r>
              <a:rPr lang="pl-PL" sz="1800" dirty="0" smtClean="0"/>
              <a:t>Liczba neutronów – 24-12=12.</a:t>
            </a:r>
          </a:p>
          <a:p>
            <a:pPr marL="0" indent="0">
              <a:buNone/>
            </a:pPr>
            <a:r>
              <a:rPr lang="pl-PL" sz="1800" dirty="0" smtClean="0"/>
              <a:t>Magnez znajduje się w 2 okresie (2 powłoki i w 2 grupie – 2 elektrony walencyjne).</a:t>
            </a:r>
          </a:p>
          <a:p>
            <a:pPr marL="0" indent="0">
              <a:buNone/>
            </a:pPr>
            <a:r>
              <a:rPr lang="pl-PL" sz="1800" dirty="0" smtClean="0"/>
              <a:t>Elektrony rozmieszczone są następująco: [2,8,2]</a:t>
            </a:r>
          </a:p>
          <a:p>
            <a:pPr marL="0" indent="0">
              <a:buNone/>
            </a:pPr>
            <a:r>
              <a:rPr lang="pl-PL" sz="1800" dirty="0" smtClean="0"/>
              <a:t>W jądrze znajduje się 12 protonów i 12 neutronów.</a:t>
            </a:r>
            <a:endParaRPr lang="pl-PL" sz="1800" dirty="0"/>
          </a:p>
        </p:txBody>
      </p:sp>
      <p:sp>
        <p:nvSpPr>
          <p:cNvPr id="18434" name="Rectangle 2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pic>
        <p:nvPicPr>
          <p:cNvPr id="18435" name="Picture 3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/>
          <a:srcRect l="45961" r="46449" b="39415"/>
          <a:stretch>
            <a:fillRect/>
          </a:stretch>
        </p:blipFill>
        <p:spPr bwMode="auto">
          <a:xfrm>
            <a:off x="4499992" y="980728"/>
            <a:ext cx="129614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pole tekstowe 8"/>
          <p:cNvSpPr txBox="1"/>
          <p:nvPr>
            <p:custDataLst>
              <p:tags r:id="rId10"/>
            </p:custDataLst>
          </p:nvPr>
        </p:nvSpPr>
        <p:spPr>
          <a:xfrm>
            <a:off x="6948264" y="4489956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 smtClean="0"/>
              <a:t>12p</a:t>
            </a:r>
          </a:p>
          <a:p>
            <a:pPr algn="ctr"/>
            <a:r>
              <a:rPr lang="pl-PL" sz="1400" dirty="0" smtClean="0"/>
              <a:t>12n</a:t>
            </a:r>
            <a:endParaRPr lang="pl-PL" sz="1400" dirty="0"/>
          </a:p>
        </p:txBody>
      </p:sp>
      <p:pic>
        <p:nvPicPr>
          <p:cNvPr id="13" name="Picture 3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6" cstate="print"/>
          <a:srcRect l="45961" r="46449" b="39415"/>
          <a:stretch>
            <a:fillRect/>
          </a:stretch>
        </p:blipFill>
        <p:spPr bwMode="auto">
          <a:xfrm>
            <a:off x="4499992" y="4293096"/>
            <a:ext cx="129614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pole tekstowe 13"/>
          <p:cNvSpPr txBox="1"/>
          <p:nvPr>
            <p:custDataLst>
              <p:tags r:id="rId12"/>
            </p:custDataLst>
          </p:nvPr>
        </p:nvSpPr>
        <p:spPr>
          <a:xfrm>
            <a:off x="7308304" y="3861048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2</a:t>
            </a:r>
            <a:endParaRPr lang="pl-PL" dirty="0"/>
          </a:p>
        </p:txBody>
      </p:sp>
      <p:sp>
        <p:nvSpPr>
          <p:cNvPr id="15" name="pole tekstowe 14"/>
          <p:cNvSpPr txBox="1"/>
          <p:nvPr>
            <p:custDataLst>
              <p:tags r:id="rId13"/>
            </p:custDataLst>
          </p:nvPr>
        </p:nvSpPr>
        <p:spPr>
          <a:xfrm>
            <a:off x="7460704" y="364502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8</a:t>
            </a:r>
            <a:endParaRPr lang="pl-PL" dirty="0"/>
          </a:p>
        </p:txBody>
      </p:sp>
      <p:sp>
        <p:nvSpPr>
          <p:cNvPr id="16" name="pole tekstowe 15"/>
          <p:cNvSpPr txBox="1"/>
          <p:nvPr>
            <p:custDataLst>
              <p:tags r:id="rId14"/>
            </p:custDataLst>
          </p:nvPr>
        </p:nvSpPr>
        <p:spPr>
          <a:xfrm>
            <a:off x="7624234" y="349171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2</a:t>
            </a:r>
            <a:endParaRPr lang="pl-PL" dirty="0"/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1" grpId="0" animBg="1"/>
      <p:bldP spid="10" grpId="0" animBg="1"/>
      <p:bldP spid="2" grpId="0"/>
      <p:bldP spid="9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983480"/>
            <a:ext cx="8183880" cy="893792"/>
          </a:xfrm>
        </p:spPr>
        <p:txBody>
          <a:bodyPr/>
          <a:lstStyle/>
          <a:p>
            <a:r>
              <a:rPr lang="pl-PL" dirty="0" smtClean="0"/>
              <a:t>Izotopy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dirty="0" smtClean="0"/>
              <a:t>Odmiana pierwiastka chemicznego różniąca się liczbą neutronów w jądrze atomu. Izotopy tego samego pierwiastka różnią się </a:t>
            </a:r>
            <a:r>
              <a:rPr lang="pl-PL" b="1" dirty="0" smtClean="0"/>
              <a:t>liczbą masową</a:t>
            </a:r>
            <a:r>
              <a:rPr lang="pl-PL" dirty="0" smtClean="0"/>
              <a:t>, nie różnią się liczbą atomową.</a:t>
            </a:r>
            <a:endParaRPr lang="pl-PL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920" y="4983480"/>
            <a:ext cx="8183880" cy="893792"/>
          </a:xfrm>
        </p:spPr>
        <p:txBody>
          <a:bodyPr/>
          <a:lstStyle/>
          <a:p>
            <a:r>
              <a:rPr lang="pl-PL" dirty="0" smtClean="0"/>
              <a:t>Jony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l-PL" dirty="0" smtClean="0"/>
              <a:t>Atom lub grupa atomów połączonych </a:t>
            </a:r>
            <a:r>
              <a:rPr lang="pl-PL" dirty="0" err="1" smtClean="0"/>
              <a:t>wią-zaniami</a:t>
            </a:r>
            <a:r>
              <a:rPr lang="pl-PL" dirty="0" smtClean="0"/>
              <a:t> chemicznymi posiadająca ładunek elektryczny. Obojętne elektrycznie atomy i cząsteczki związków chemicznych posiadają równą liczbę elektronów i protonów, jony zaś są elektrycznie naładowane dodatnio lub ujemnie.</a:t>
            </a:r>
          </a:p>
          <a:p>
            <a:pPr marL="0" indent="0" algn="just">
              <a:buNone/>
            </a:pPr>
            <a:r>
              <a:rPr lang="pl-PL" b="1" dirty="0" smtClean="0">
                <a:solidFill>
                  <a:srgbClr val="FF0000"/>
                </a:solidFill>
              </a:rPr>
              <a:t>Jony powstają w wyniku przyjęcia (aniony) lub utraty elektronów (</a:t>
            </a:r>
            <a:r>
              <a:rPr lang="pl-PL" b="1" dirty="0" err="1" smtClean="0">
                <a:solidFill>
                  <a:srgbClr val="FF0000"/>
                </a:solidFill>
              </a:rPr>
              <a:t>katio-ny</a:t>
            </a:r>
            <a:r>
              <a:rPr lang="pl-PL" b="1" dirty="0" smtClean="0">
                <a:solidFill>
                  <a:srgbClr val="FF0000"/>
                </a:solidFill>
              </a:rPr>
              <a:t>).</a:t>
            </a:r>
            <a:endParaRPr lang="pl-PL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HhgW2YfOKujcsqfCCnjWF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EBQfUVag02VLTDzKyaTflf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SiFuryHyAzG12GpH834xJr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nrzNGR3dqHjoJyzptCzrsm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5RATlR2QaOvqUeVESPun8Y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EWQ8IzsXiZ1lHcNwcbAwu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TjDkuPJKW5e69WWuJjgIQc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TTdr5iicxsdLDdNeKIdm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NexgQ1tRkNDGSJrgnErET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EWbjgV5w0DQx6EGbegOkd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4LumYm3LH07AB4xLyMNNZ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kDMAbqaPysZm6yMy69XS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wY446HvgxqRzfqQAnaDASr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FBeYZYZFEQ7GOEIv5JFy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7MQ7VYJYkhg4jsP8HxhSL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szCcRS5TVjqDtr7R20WGwP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JkfFX17h8g6khvJ6RSqm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DGZo0QuhV5vC8SRCc8SN2h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mm7PmjT5N5tt5EfhWbD0d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BI8CRuEKxyUmjCgatanQhp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8FNdmUcG924bLoGJspq3yV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yJkC0LHtCmUcAtPD7KxRoS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8RSuKHYpdRc63TJTqZGqH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yOdTPhGvGxGsbL8hWLDX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nmLKnQ7RHszRi4gQSHJIa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FpBHYL82UNKAdqQ74UPoPP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eSks405TVdYbIWa3o5ZPN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g5DqJNMUkkPbInwH7W1R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C2HTX1vJp01z43nqAm58j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SLrFSoRSMNhE3VxLMhaVk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NBEk8gxzVIeYcP7wlClx7f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Moku3BiR8Jv49MlK7kiQ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3FQ6peqEOndyPRVOMtYCQ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fGKYJ0SddPpGJJtnEmRcj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wjUpVlQkdeXq9lquqMB9o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897cloPBKDLToeEPAXSnub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Mjj1dRrqIbUnaNdAX0IsA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bwL7MFQPIMTXIlT1mCJjd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uQu1mmVnLJQAMxUqbBBZp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qrrkyAoZ8n8OggiDtsNo7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dRK6trbxIC2itq2A2OkYMA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trYhD8y88c0TcAGe48crqK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6wNPf3qDtplDoj7cO2ZAtQ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esTOJbMk9IlstOSuHuIA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ybn6RkasQhfedBNaCUhD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uGXEJZ9vTY7G2GgvHSQBSi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6egd5j4ArWw4vpr8l0XXi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7yaUxEU1r28bfRqsM4bOo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JvBL6gJvAUl8YG6iyF9yZU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Sfy0GyWL9UqOFjLyEiVr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6SKmuvwEPGO7Jvyf3XE9c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eyRqZM7ug4ta29Fgj3qfu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JZxAg0pfYM4DSkTVvJoayC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XGmTYJTdTH9ORSow7416G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5ogkmoyHQjw7EATT7qv4zb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VJw126ch5xvESh5yBllw2n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CGdivC0Dv27TtxNllruzeY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B0ICOyOaI38x6QOKBzhr2t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wYOyKgZT1t9E4czSOrOkj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VqXxBQUhNW8tKOfNybP1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sLBaJLQCIascT7NJo37cm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WIP3yEg8t26wYbVq69ra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1xV80PNLUs2KPTkFcbmzG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6m8BNXWXKbtYHi8pErlI8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Duem25rWfOEhBqy0o1QOWH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gQb2wMxVdXhsRUfLRv1vn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H5RzpfpvUcVEXvQ2VaHTq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jkYG59gYjVcsr95bWmivI3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5xdXJUOARNtooKSSk68wAg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JbwmLQYNpnIffqt8pm9J4o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Y2Kki32bmbsOO1rn9XB3o6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9vrpbHMnRckctBqyUKd0w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uvMRfhMtZBLft3khjeHa2n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ueH5M7Td3rRsiL3qCxrLjq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gdGkYBynBlMZr6yA6TMAam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tnCHUaw778D4z1SGMBdXZs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Y4NBl8kerPogbPsCnQzkhl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BTS3AwqHh5q1pyUiPnNSGN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71HfauJvSty7fyaVjaUC0q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jQ3d9ennEaCtTIhyNOKyj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apUI40bxpFNdzdxigtTHL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N51AyPZ3WentFDjr9mb7L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stBeJJ8OnrdU5FCIq4E6sj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FF831vygEB4jCPGtrmxmI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Q6yTZPjxvE5PplsvOuvFz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pl1uKGUPzoe6O2v7wIX7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jQZpbzBGxlHyeEWKZn45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eMpk1Wy3R2Z5HcSv5DCG5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Bjxq0GXMIsF07e4pFYhvx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UltvjBKPYUX92hnKkWfMLF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c6Jkif1Djvpjxb6NBWR54j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pH4DqFYDpA9pcN5HqW8oW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o6o4ujEJoejpvvTRYRQzr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GA3XB42ppsSyjDeCAYlRZ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JoMT0veq9WUA90uAs4UB0a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xEtrsOma35gXbh4ByNYgw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Jpbmz0FqOjlfM4oUwgvjby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XaDK17UrfZyHffw4MCMMR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uS2ijoslN1UazGjNIMfgBQ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VJSReq5hUU56EHcHUjZjzU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pt2O5u1mtK5thAsIIr5rX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ExFycg3PxvgEBDOhzmRMFq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XaIrvWrBkggatsuIMekxor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ud1dg4wOvojLWmfSdXxW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OGWDr84eFid7alb3NK1HK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9GpHHOlcjSZ0LH8NV8PjAO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fiSSUjuDO7ucFolgCDnKhJ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xPcUHa9MUx4yn4LwPAAQa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JVvWPMb6DXtwil2IpMsElz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FBQXcQ7y9GTPNUGXRoYFhz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A25IINpN7bPafU6SAkZ5NN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Dsx82sV4GFi50OSt8j8myH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DEMQZNDGbMNoCbzLXS3va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SaUi06cGWreVtTufBVg2Z6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cpfiyxbtvcOLtRyZHrZel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s9h5vlXMsbLSHSKNE9LXJ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JE81n2WzBZRXDW51t1PwJJ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DZAaFeTNQtnPJu837j1cRc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TV3WFMa7Vr0Z18qdmHGN9n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eKdcwKY1ww021NeCf8Xo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NcASpTwvwSq5F6Jz6CIyV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Jt0CUWjw32vlfJ4ULeoWt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bsHMzZjcH5RlPVtXB9FyTX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7A2K6C7zbqPEXt7RMYAbZO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zkR0vcRuaZmCSXROjbXSC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134</TotalTime>
  <Words>641</Words>
  <Application>Microsoft Office PowerPoint</Application>
  <PresentationFormat>Pokaz na ekranie (4:3)</PresentationFormat>
  <Paragraphs>78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Aspekt</vt:lpstr>
      <vt:lpstr>Budowa atomu</vt:lpstr>
      <vt:lpstr>Cząstki elementarne</vt:lpstr>
      <vt:lpstr>Jądro atomowe</vt:lpstr>
      <vt:lpstr>Liczba masowa Liczba atomowa</vt:lpstr>
      <vt:lpstr>Powłoki elektronowe</vt:lpstr>
      <vt:lpstr>Uproszczony model atomu</vt:lpstr>
      <vt:lpstr>Elektrony walencyjne</vt:lpstr>
      <vt:lpstr>Liczba powłok</vt:lpstr>
      <vt:lpstr>Konfiguracje elektronowe</vt:lpstr>
      <vt:lpstr>Podsumowanie</vt:lpstr>
      <vt:lpstr>Model atomu</vt:lpstr>
      <vt:lpstr>Izotopy</vt:lpstr>
      <vt:lpstr>Jony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Budowa atomu</dc:title>
  <dc:creator>Zbyszek</dc:creator>
  <cp:lastModifiedBy>Zbyszek</cp:lastModifiedBy>
  <cp:revision>25</cp:revision>
  <dcterms:created xsi:type="dcterms:W3CDTF">2010-10-17T16:51:29Z</dcterms:created>
  <dcterms:modified xsi:type="dcterms:W3CDTF">2012-01-17T18:51:49Z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Google.Documents.Tracking">
    <vt:lpwstr>true</vt:lpwstr>
  </property>
  <property fmtid="{D5CDD505-2E9C-101B-9397-08002B2CF9AE}" pid="3" name="Google.Documents.DocumentId">
    <vt:lpwstr>1kWajNsG_qo0ox5tSvYRhIRQ3bVqcsfon-8JIuHR2IGk</vt:lpwstr>
  </property>
  <property fmtid="{D5CDD505-2E9C-101B-9397-08002B2CF9AE}" pid="4" name="Google.Documents.RevisionId">
    <vt:lpwstr>04689797236783194403</vt:lpwstr>
  </property>
  <property fmtid="{D5CDD505-2E9C-101B-9397-08002B2CF9AE}" pid="5" name="Google.Documents.PreviousRevisionId">
    <vt:lpwstr>17123851694460745442</vt:lpwstr>
  </property>
  <property fmtid="{D5CDD505-2E9C-101B-9397-08002B2CF9AE}" pid="6" name="Google.Documents.PluginVersion">
    <vt:lpwstr>2.0.2662.553</vt:lpwstr>
  </property>
  <property fmtid="{D5CDD505-2E9C-101B-9397-08002B2CF9AE}" pid="7" name="Google.Documents.MergeIncapabilityFlags">
    <vt:i4>0</vt:i4>
  </property>
</Properties>
</file>