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4" r:id="rId2"/>
    <p:sldId id="272" r:id="rId3"/>
    <p:sldId id="278" r:id="rId4"/>
    <p:sldId id="275" r:id="rId5"/>
    <p:sldId id="273" r:id="rId6"/>
    <p:sldId id="276" r:id="rId7"/>
    <p:sldId id="277" r:id="rId8"/>
    <p:sldId id="258" r:id="rId9"/>
    <p:sldId id="259" r:id="rId10"/>
    <p:sldId id="260" r:id="rId11"/>
    <p:sldId id="261" r:id="rId12"/>
    <p:sldId id="262" r:id="rId13"/>
    <p:sldId id="263" r:id="rId14"/>
    <p:sldId id="256" r:id="rId15"/>
    <p:sldId id="257" r:id="rId16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34" autoAdjust="0"/>
    <p:restoredTop sz="94660"/>
  </p:normalViewPr>
  <p:slideViewPr>
    <p:cSldViewPr>
      <p:cViewPr varScale="1">
        <p:scale>
          <a:sx n="93" d="100"/>
          <a:sy n="93" d="100"/>
        </p:scale>
        <p:origin x="-25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2D590-C711-431A-88B9-62552084A367}" type="datetimeFigureOut">
              <a:rPr lang="pl-PL" smtClean="0"/>
              <a:pPr/>
              <a:t>2009-12-01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D9A81-487C-4865-BF67-3527B412737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2D590-C711-431A-88B9-62552084A367}" type="datetimeFigureOut">
              <a:rPr lang="pl-PL" smtClean="0"/>
              <a:pPr/>
              <a:t>2009-12-01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D9A81-487C-4865-BF67-3527B412737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2D590-C711-431A-88B9-62552084A367}" type="datetimeFigureOut">
              <a:rPr lang="pl-PL" smtClean="0"/>
              <a:pPr/>
              <a:t>2009-12-01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D9A81-487C-4865-BF67-3527B412737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2D590-C711-431A-88B9-62552084A367}" type="datetimeFigureOut">
              <a:rPr lang="pl-PL" smtClean="0"/>
              <a:pPr/>
              <a:t>2009-12-01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D9A81-487C-4865-BF67-3527B412737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2D590-C711-431A-88B9-62552084A367}" type="datetimeFigureOut">
              <a:rPr lang="pl-PL" smtClean="0"/>
              <a:pPr/>
              <a:t>2009-12-01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D9A81-487C-4865-BF67-3527B412737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2D590-C711-431A-88B9-62552084A367}" type="datetimeFigureOut">
              <a:rPr lang="pl-PL" smtClean="0"/>
              <a:pPr/>
              <a:t>2009-12-01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D9A81-487C-4865-BF67-3527B412737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2D590-C711-431A-88B9-62552084A367}" type="datetimeFigureOut">
              <a:rPr lang="pl-PL" smtClean="0"/>
              <a:pPr/>
              <a:t>2009-12-01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D9A81-487C-4865-BF67-3527B412737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2D590-C711-431A-88B9-62552084A367}" type="datetimeFigureOut">
              <a:rPr lang="pl-PL" smtClean="0"/>
              <a:pPr/>
              <a:t>2009-12-01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D9A81-487C-4865-BF67-3527B412737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2D590-C711-431A-88B9-62552084A367}" type="datetimeFigureOut">
              <a:rPr lang="pl-PL" smtClean="0"/>
              <a:pPr/>
              <a:t>2009-12-01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D9A81-487C-4865-BF67-3527B412737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2D590-C711-431A-88B9-62552084A367}" type="datetimeFigureOut">
              <a:rPr lang="pl-PL" smtClean="0"/>
              <a:pPr/>
              <a:t>2009-12-01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D9A81-487C-4865-BF67-3527B412737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2D590-C711-431A-88B9-62552084A367}" type="datetimeFigureOut">
              <a:rPr lang="pl-PL" smtClean="0"/>
              <a:pPr/>
              <a:t>2009-12-01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D9A81-487C-4865-BF67-3527B412737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62D590-C711-431A-88B9-62552084A367}" type="datetimeFigureOut">
              <a:rPr lang="pl-PL" smtClean="0"/>
              <a:pPr/>
              <a:t>2009-12-01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DD9A81-487C-4865-BF67-3527B4127370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1.bin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2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976" y="2143116"/>
            <a:ext cx="3429024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52720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4" cstate="print"/>
          <a:srcRect l="3493" t="14705" b="30147"/>
          <a:stretch>
            <a:fillRect/>
          </a:stretch>
        </p:blipFill>
        <p:spPr bwMode="auto">
          <a:xfrm>
            <a:off x="4143372" y="4714860"/>
            <a:ext cx="5000628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00034" y="2357430"/>
            <a:ext cx="8229600" cy="1257296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pl-PL" sz="8000" dirty="0" smtClean="0">
                <a:solidFill>
                  <a:srgbClr val="FF0000"/>
                </a:solidFill>
              </a:rPr>
              <a:t>Produkcja cukru</a:t>
            </a:r>
            <a:endParaRPr lang="pl-PL" sz="8000" dirty="0">
              <a:solidFill>
                <a:srgbClr val="FF0000"/>
              </a:solidFill>
            </a:endParaRPr>
          </a:p>
        </p:txBody>
      </p:sp>
      <p:pic>
        <p:nvPicPr>
          <p:cNvPr id="8200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57750" y="1214422"/>
            <a:ext cx="4286250" cy="75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2" name="Picture 1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29454" y="142852"/>
            <a:ext cx="1000132" cy="1020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85720" y="571480"/>
            <a:ext cx="8572560" cy="5554683"/>
          </a:xfrm>
        </p:spPr>
        <p:txBody>
          <a:bodyPr>
            <a:noAutofit/>
          </a:bodyPr>
          <a:lstStyle/>
          <a:p>
            <a:pPr marL="3175" indent="357188" algn="just">
              <a:buNone/>
            </a:pPr>
            <a:r>
              <a:rPr lang="pl-PL" sz="2600" dirty="0" smtClean="0"/>
              <a:t>W 1575 agronom francuski Olivier de </a:t>
            </a:r>
            <a:r>
              <a:rPr lang="pl-PL" sz="2600" dirty="0" err="1" smtClean="0"/>
              <a:t>Serres</a:t>
            </a:r>
            <a:r>
              <a:rPr lang="pl-PL" sz="2600" dirty="0" smtClean="0"/>
              <a:t> odkrył i opisał w swej pracy </a:t>
            </a:r>
            <a:r>
              <a:rPr lang="pl-PL" sz="2600" dirty="0" err="1" smtClean="0"/>
              <a:t>Théâtre</a:t>
            </a:r>
            <a:r>
              <a:rPr lang="pl-PL" sz="2600" dirty="0" smtClean="0"/>
              <a:t> </a:t>
            </a:r>
            <a:r>
              <a:rPr lang="pl-PL" sz="2600" dirty="0" err="1" smtClean="0"/>
              <a:t>d'Agriculture</a:t>
            </a:r>
            <a:r>
              <a:rPr lang="pl-PL" sz="2600" dirty="0" smtClean="0"/>
              <a:t> że buraki posiadają dużą zawartość cukru, lecz jego obserwacje nikogo nie </a:t>
            </a:r>
            <a:r>
              <a:rPr lang="pl-PL" sz="2600" dirty="0" err="1" smtClean="0"/>
              <a:t>zaintere-sowały</a:t>
            </a:r>
            <a:r>
              <a:rPr lang="pl-PL" sz="2600" dirty="0" smtClean="0"/>
              <a:t>. Dużo później, w 1747 pruski chemik Andreas </a:t>
            </a:r>
            <a:r>
              <a:rPr lang="pl-PL" sz="2600" dirty="0" err="1" smtClean="0"/>
              <a:t>Marggraf</a:t>
            </a:r>
            <a:r>
              <a:rPr lang="pl-PL" sz="2600" dirty="0" smtClean="0"/>
              <a:t> z Akademii Berlińskiej zajął się podobnym tematem. Udało mu się wyodrębnić cukier znajdujący się w korzeniach niektórych roślin okopowych, a między nimi burak okazał się najbogatszy w cukier. Niestety i te badania nie wzbudziły niczyjego </a:t>
            </a:r>
            <a:r>
              <a:rPr lang="pl-PL" sz="2600" dirty="0" err="1" smtClean="0"/>
              <a:t>zainte-resowania</a:t>
            </a:r>
            <a:r>
              <a:rPr lang="pl-PL" sz="2600" dirty="0" smtClean="0"/>
              <a:t>. Czterdzieści lat minęło nim uczeń Margrafa, Franz Karl </a:t>
            </a:r>
            <a:r>
              <a:rPr lang="pl-PL" sz="2600" dirty="0" err="1" smtClean="0"/>
              <a:t>Achard</a:t>
            </a:r>
            <a:r>
              <a:rPr lang="pl-PL" sz="2600" dirty="0" smtClean="0"/>
              <a:t>, Francuz mieszkający w Prusach, w 1786 </a:t>
            </a:r>
            <a:r>
              <a:rPr lang="pl-PL" sz="2600" dirty="0" err="1" smtClean="0"/>
              <a:t>opra-cował</a:t>
            </a:r>
            <a:r>
              <a:rPr lang="pl-PL" sz="2600" dirty="0" smtClean="0"/>
              <a:t> procedurę na przemysłową produkcję i rafinerię cukru z buraka. Wzbudził zainteresowanie Fryderyka Wilhelma III, który zapewnił pomoc finansową. </a:t>
            </a:r>
          </a:p>
          <a:p>
            <a:pPr marL="3175" indent="357188" algn="just">
              <a:buNone/>
            </a:pPr>
            <a:endParaRPr lang="pl-PL" sz="2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126055"/>
          </a:xfrm>
        </p:spPr>
        <p:txBody>
          <a:bodyPr>
            <a:normAutofit/>
          </a:bodyPr>
          <a:lstStyle/>
          <a:p>
            <a:pPr marL="3175" indent="376238" algn="just">
              <a:buNone/>
            </a:pPr>
            <a:r>
              <a:rPr lang="pl-PL" sz="2600" dirty="0" smtClean="0"/>
              <a:t>W 1801 dzięki uzyskanej pożyczce nabył majątek Konary (wtedy </a:t>
            </a:r>
            <a:r>
              <a:rPr lang="pl-PL" sz="2600" dirty="0" err="1" smtClean="0"/>
              <a:t>Kunern</a:t>
            </a:r>
            <a:r>
              <a:rPr lang="pl-PL" sz="2600" dirty="0" smtClean="0"/>
              <a:t>), na Śląsku, w którym urządził pierwszą </a:t>
            </a:r>
            <a:r>
              <a:rPr lang="pl-PL" sz="2600" dirty="0" err="1" smtClean="0"/>
              <a:t>cu-krownię</a:t>
            </a:r>
            <a:r>
              <a:rPr lang="pl-PL" sz="2600" dirty="0" smtClean="0"/>
              <a:t>. Rok później ruszyła w Konarach pierwsza </a:t>
            </a:r>
            <a:r>
              <a:rPr lang="pl-PL" sz="2600" dirty="0" err="1" smtClean="0"/>
              <a:t>kampa-nia</a:t>
            </a:r>
            <a:r>
              <a:rPr lang="pl-PL" sz="2600" dirty="0" smtClean="0"/>
              <a:t> buraczana. Kiedy Anglicy dowiedzieli się o wynalazku, zaofiarowali </a:t>
            </a:r>
            <a:r>
              <a:rPr lang="pl-PL" sz="2600" dirty="0" err="1" smtClean="0"/>
              <a:t>Achardowi</a:t>
            </a:r>
            <a:r>
              <a:rPr lang="pl-PL" sz="2600" dirty="0" smtClean="0"/>
              <a:t> prawdziwą fortunę za to by się osiedlił na stałe w Anglii, opatentował wynalazek i </a:t>
            </a:r>
            <a:r>
              <a:rPr lang="pl-PL" sz="2600" dirty="0" err="1" smtClean="0"/>
              <a:t>zagwa-rantował</a:t>
            </a:r>
            <a:r>
              <a:rPr lang="pl-PL" sz="2600" dirty="0" smtClean="0"/>
              <a:t> tym wyłączność na nową metodę elitarnemu gronu. </a:t>
            </a:r>
            <a:r>
              <a:rPr lang="pl-PL" sz="2600" dirty="0" err="1" smtClean="0"/>
              <a:t>Achard</a:t>
            </a:r>
            <a:r>
              <a:rPr lang="pl-PL" sz="2600" dirty="0" smtClean="0"/>
              <a:t> jednak pozostał obojętny na te namowy. Tego samego roku </a:t>
            </a:r>
            <a:r>
              <a:rPr lang="pl-PL" sz="2600" dirty="0" err="1" smtClean="0"/>
              <a:t>Jessipow</a:t>
            </a:r>
            <a:r>
              <a:rPr lang="pl-PL" sz="2600" dirty="0" smtClean="0"/>
              <a:t> i </a:t>
            </a:r>
            <a:r>
              <a:rPr lang="pl-PL" sz="2600" dirty="0" err="1" smtClean="0"/>
              <a:t>Blankennagel</a:t>
            </a:r>
            <a:r>
              <a:rPr lang="pl-PL" sz="2600" dirty="0" smtClean="0"/>
              <a:t> zbudowali pierwszą w Rosji cukrownię w </a:t>
            </a:r>
            <a:r>
              <a:rPr lang="pl-PL" sz="2600" dirty="0" err="1" smtClean="0"/>
              <a:t>Aljabiewie</a:t>
            </a:r>
            <a:r>
              <a:rPr lang="pl-PL" sz="2600" dirty="0" smtClean="0"/>
              <a:t> w guberni tulskiej.</a:t>
            </a:r>
            <a:endParaRPr lang="pl-PL" sz="2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285720" y="642918"/>
            <a:ext cx="857256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175" indent="357188" algn="just">
              <a:buNone/>
            </a:pPr>
            <a:r>
              <a:rPr lang="pl-PL" sz="2600" dirty="0" smtClean="0"/>
              <a:t>Jednak szybki rozkwit przemysłu cukrowego zawdzięczamy Napoleonowi Bonaparte. W roku 1806 podjął decyzję o </a:t>
            </a:r>
            <a:r>
              <a:rPr lang="pl-PL" sz="2600" dirty="0" err="1" smtClean="0"/>
              <a:t>bloka-dzie</a:t>
            </a:r>
            <a:r>
              <a:rPr lang="pl-PL" sz="2600" dirty="0" smtClean="0"/>
              <a:t> kontynentalnej, mającej na celu wykluczenie </a:t>
            </a:r>
            <a:r>
              <a:rPr lang="pl-PL" sz="2600" dirty="0" err="1" smtClean="0"/>
              <a:t>Brytyjczy-ków</a:t>
            </a:r>
            <a:r>
              <a:rPr lang="pl-PL" sz="2600" dirty="0" smtClean="0"/>
              <a:t> z europejskiego rynku. W 1811 wydał dekret o uprawie buraków na terenie obejmującym 32000 hektarów. Dzięki własnej produkcji cukru Francja mała się uniezależnić od kolonii. Aby wzmóc produkcję imperator zwolnił </a:t>
            </a:r>
            <a:r>
              <a:rPr lang="pl-PL" sz="2600" dirty="0" err="1" smtClean="0"/>
              <a:t>przemy-słowców</a:t>
            </a:r>
            <a:r>
              <a:rPr lang="pl-PL" sz="2600" dirty="0" smtClean="0"/>
              <a:t> od podatków przez 4 lata. W 1812 Napoleon wydał drugi dekret, z rozporządzeniem o utworzeniu zakładów naukowych zajmujących się procesem produkcji buraków. Wˇ1813 w Passy powstała pierwsza francuska cukrownia.</a:t>
            </a:r>
          </a:p>
          <a:p>
            <a:pPr marL="3175" indent="357188" algn="just">
              <a:buNone/>
            </a:pPr>
            <a:r>
              <a:rPr lang="pl-PL" sz="2600" dirty="0" smtClean="0"/>
              <a:t> </a:t>
            </a:r>
            <a:endParaRPr lang="pl-PL" sz="2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054617"/>
          </a:xfrm>
        </p:spPr>
        <p:txBody>
          <a:bodyPr>
            <a:noAutofit/>
          </a:bodyPr>
          <a:lstStyle/>
          <a:p>
            <a:pPr marL="3175" indent="357188" algn="just">
              <a:buNone/>
            </a:pPr>
            <a:r>
              <a:rPr lang="pl-PL" sz="2600" dirty="0" smtClean="0"/>
              <a:t>Po upadku Napoleona, do Europy znowu zaczął napływać cukier trzcinowy w dużych ilościach. Większość cukrowni buraczanych nie wytrzymała presji i prawie wszystkie </a:t>
            </a:r>
            <a:r>
              <a:rPr lang="pl-PL" sz="2600" dirty="0" err="1" smtClean="0"/>
              <a:t>zam-knięto</a:t>
            </a:r>
            <a:r>
              <a:rPr lang="pl-PL" sz="2600" dirty="0" smtClean="0"/>
              <a:t>. Wydawało się, że cukier buraczany przeszedł do historii. Jednak metoda cieszyła się dalej zainteresowaniem. Inne kraje takie jak: Austria, Czechy, Węgry, Polska i Włochy, rozpoczęły własne produkcje. W 1826 została uruchomiona pierwsza cukrownia w Królestwie Polskim w Częstocicach. Nie dość tego metoda przeniosła się także do kolonii. Wˇ1838 powstała pierwsza cukrownia buraczana w </a:t>
            </a:r>
            <a:r>
              <a:rPr lang="pl-PL" sz="2600" dirty="0" err="1" smtClean="0"/>
              <a:t>Ame-ryce</a:t>
            </a:r>
            <a:r>
              <a:rPr lang="pl-PL" sz="2600" dirty="0" smtClean="0"/>
              <a:t> Północnej.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571612"/>
            <a:ext cx="8229600" cy="4554551"/>
          </a:xfrm>
        </p:spPr>
        <p:txBody>
          <a:bodyPr>
            <a:normAutofit/>
          </a:bodyPr>
          <a:lstStyle/>
          <a:p>
            <a:pPr marL="3175" indent="376238" algn="just">
              <a:buNone/>
            </a:pPr>
            <a:r>
              <a:rPr lang="pl-PL" sz="2600" dirty="0" smtClean="0"/>
              <a:t>W międzyczasie zaczęto krzyżować rośliny tak aby </a:t>
            </a:r>
            <a:r>
              <a:rPr lang="pl-PL" sz="2600" dirty="0" err="1" smtClean="0"/>
              <a:t>uzys-kać</a:t>
            </a:r>
            <a:r>
              <a:rPr lang="pl-PL" sz="2600" dirty="0" smtClean="0"/>
              <a:t> lepsze wyniki. Od około 1850 produkcja cukru w Europie centralnej na tyle się poprawiła, że zaczęła zagrażać produkcji cukru z trzciny. Wstrząsnęło to ekonomią kolonii, szczególnie ucierpiały Antyle i Brazylia. Okazało się, że w Europie można produkować cukier taniej. Od końca XIX wieku kraje o klimacie umiarkowanym mogły sobie same zapewnić cukier, niezbędny do własnej konsumpcji.</a:t>
            </a:r>
          </a:p>
          <a:p>
            <a:pPr marL="3175" indent="376238" algn="just"/>
            <a:endParaRPr lang="pl-PL" sz="2600" dirty="0" smtClean="0"/>
          </a:p>
          <a:p>
            <a:pPr marL="3175" indent="376238" algn="just"/>
            <a:endParaRPr lang="pl-PL" sz="2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697427"/>
          </a:xfrm>
        </p:spPr>
        <p:txBody>
          <a:bodyPr>
            <a:normAutofit/>
          </a:bodyPr>
          <a:lstStyle/>
          <a:p>
            <a:pPr marL="0" indent="360363" algn="just">
              <a:buNone/>
            </a:pPr>
            <a:r>
              <a:rPr lang="pl-PL" sz="2600" dirty="0" smtClean="0"/>
              <a:t>W latach 1800-1900 cukier przestał być rarytasem, stał się artykułem codziennego użytku we wszystkich klasach społecznych. W 1880 produkcja cukru buraczanego </a:t>
            </a:r>
            <a:r>
              <a:rPr lang="pl-PL" sz="2600" dirty="0" err="1" smtClean="0"/>
              <a:t>przekro-czyła</a:t>
            </a:r>
            <a:r>
              <a:rPr lang="pl-PL" sz="2600" dirty="0" smtClean="0"/>
              <a:t> po raz pierwszy światową produkcję cukru </a:t>
            </a:r>
            <a:r>
              <a:rPr lang="pl-PL" sz="2600" dirty="0" err="1" smtClean="0"/>
              <a:t>trzcino-wego</a:t>
            </a:r>
            <a:r>
              <a:rPr lang="pl-PL" sz="2600" dirty="0" smtClean="0"/>
              <a:t>. W roku 1900 produkcja roczna cukru osiągnęła 11 milionów ton z czego cukier buraczany stanowił 50%. Dziś jest jednym z najszerzej konsumowanych produktów spożywczych i jednym z najtańszych. Produkcja światowa od dawna przekroczyła 100 milionów ton rocznie.</a:t>
            </a:r>
          </a:p>
          <a:p>
            <a:pPr marL="0" indent="360363" algn="just">
              <a:buNone/>
            </a:pPr>
            <a:endParaRPr lang="pl-PL" sz="2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214282" y="357166"/>
            <a:ext cx="6643734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763" indent="-4763" algn="just"/>
            <a:r>
              <a:rPr lang="pl-PL" b="1" dirty="0" smtClean="0">
                <a:latin typeface="Tahoma" pitchFamily="34" charset="0"/>
              </a:rPr>
              <a:t>Mycie</a:t>
            </a:r>
          </a:p>
          <a:p>
            <a:pPr marL="4763" indent="-4763" algn="just"/>
            <a:r>
              <a:rPr lang="pl-PL" dirty="0" smtClean="0">
                <a:latin typeface="Tahoma" pitchFamily="34" charset="0"/>
              </a:rPr>
              <a:t>Przygotowanie buraków do dalszej obróbki na cukier polega na ich umyciu i oddzieleniu od kamieni i innych zanieczyszczeń. Po usunięcie tych zanieczyszczeń  buraki są jeszcze raz dokładnie myte wodą.</a:t>
            </a:r>
          </a:p>
          <a:p>
            <a:pPr marL="4763" indent="-4763" algn="just" eaLnBrk="0" hangingPunct="0"/>
            <a:endParaRPr lang="pl-PL" b="1" dirty="0" smtClean="0">
              <a:latin typeface="Tahoma" pitchFamily="34" charset="0"/>
            </a:endParaRPr>
          </a:p>
          <a:p>
            <a:pPr marL="4763" indent="-4763" algn="just" eaLnBrk="0" hangingPunct="0"/>
            <a:r>
              <a:rPr lang="pl-PL" b="1" dirty="0" smtClean="0">
                <a:latin typeface="Tahoma" pitchFamily="34" charset="0"/>
              </a:rPr>
              <a:t>Krojenie</a:t>
            </a:r>
          </a:p>
          <a:p>
            <a:pPr marL="4763" indent="-4763" algn="just" eaLnBrk="0" hangingPunct="0"/>
            <a:r>
              <a:rPr lang="pl-PL" dirty="0" smtClean="0">
                <a:latin typeface="Tahoma" pitchFamily="34" charset="0"/>
              </a:rPr>
              <a:t>Warunkiem dalszej części procesu technologicznego produkcji cukru jest skrojenie buraków na tzw. krajankę. Krajanka ma w przekroju kształt daszkowaty, który jest optymalny dla </a:t>
            </a:r>
            <a:r>
              <a:rPr lang="pl-PL" dirty="0" err="1" smtClean="0">
                <a:latin typeface="Tahoma" pitchFamily="34" charset="0"/>
              </a:rPr>
              <a:t>najle-pszego</a:t>
            </a:r>
            <a:r>
              <a:rPr lang="pl-PL" dirty="0" smtClean="0">
                <a:latin typeface="Tahoma" pitchFamily="34" charset="0"/>
              </a:rPr>
              <a:t> przebiegu następnego procesu – ekstrakcji.</a:t>
            </a:r>
          </a:p>
          <a:p>
            <a:pPr marL="4763" indent="-4763" algn="just" eaLnBrk="0" hangingPunct="0"/>
            <a:endParaRPr lang="pl-PL" b="1" dirty="0" smtClean="0">
              <a:latin typeface="Tahoma" pitchFamily="34" charset="0"/>
            </a:endParaRPr>
          </a:p>
          <a:p>
            <a:pPr marL="4763" indent="-4763" algn="just" eaLnBrk="0" hangingPunct="0"/>
            <a:r>
              <a:rPr lang="pl-PL" b="1" dirty="0" smtClean="0">
                <a:latin typeface="Tahoma" pitchFamily="34" charset="0"/>
              </a:rPr>
              <a:t>Ekstrakcja – dyfuzja</a:t>
            </a:r>
          </a:p>
          <a:p>
            <a:pPr marL="4763" indent="-4763" algn="just" eaLnBrk="0" hangingPunct="0"/>
            <a:r>
              <a:rPr lang="pl-PL" dirty="0" smtClean="0">
                <a:latin typeface="Tahoma" pitchFamily="34" charset="0"/>
              </a:rPr>
              <a:t>Zaparzanie krajanki w celu uzyskania efektu denaturacji, a więc naruszenia struktury żywej tkanki buraków. Następnym etapem jest przeprowadzanie ekstrakcji przeciwprądowej polegającej na przepuszczeniu przez krajankę odpowiednio przygotowanej wody ekstrakcyjnej, do której przenika głównie cukier (</a:t>
            </a:r>
            <a:r>
              <a:rPr lang="pl-PL" dirty="0" err="1" smtClean="0">
                <a:latin typeface="Tahoma" pitchFamily="34" charset="0"/>
              </a:rPr>
              <a:t>sacha-roza</a:t>
            </a:r>
            <a:r>
              <a:rPr lang="pl-PL" dirty="0" smtClean="0">
                <a:latin typeface="Tahoma" pitchFamily="34" charset="0"/>
              </a:rPr>
              <a:t>). W procesie ekstrakcji otrzymuje się tzw. sok surowy, który zawiera 13-15% cukru (przy 14,5-16,5% suchej </a:t>
            </a:r>
            <a:r>
              <a:rPr lang="pl-PL" dirty="0" err="1" smtClean="0">
                <a:latin typeface="Tahoma" pitchFamily="34" charset="0"/>
              </a:rPr>
              <a:t>sub-stancji</a:t>
            </a:r>
            <a:r>
              <a:rPr lang="pl-PL" dirty="0" smtClean="0">
                <a:latin typeface="Tahoma" pitchFamily="34" charset="0"/>
              </a:rPr>
              <a:t>).</a:t>
            </a:r>
          </a:p>
          <a:p>
            <a:pPr marL="4763" indent="-4763" algn="just"/>
            <a:endParaRPr lang="pl-PL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00958" y="285728"/>
            <a:ext cx="1298544" cy="1951078"/>
          </a:xfrm>
          <a:prstGeom prst="rect">
            <a:avLst/>
          </a:prstGeom>
          <a:noFill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35790" y="2285992"/>
            <a:ext cx="2208210" cy="889020"/>
          </a:xfrm>
          <a:prstGeom prst="rect">
            <a:avLst/>
          </a:prstGeom>
          <a:noFill/>
        </p:spPr>
      </p:pic>
      <p:graphicFrame>
        <p:nvGraphicFramePr>
          <p:cNvPr id="2054" name="Object 6"/>
          <p:cNvGraphicFramePr>
            <a:graphicFrameLocks noChangeAspect="1"/>
          </p:cNvGraphicFramePr>
          <p:nvPr/>
        </p:nvGraphicFramePr>
        <p:xfrm>
          <a:off x="7429520" y="4286256"/>
          <a:ext cx="1119182" cy="2029450"/>
        </p:xfrm>
        <a:graphic>
          <a:graphicData uri="http://schemas.openxmlformats.org/presentationml/2006/ole">
            <p:oleObj spid="_x0000_s2054" name="Image" r:id="rId5" imgW="1904762" imgH="3453968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214282" y="571480"/>
            <a:ext cx="6572296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763" indent="-4763" algn="just" eaLnBrk="0" hangingPunct="0"/>
            <a:r>
              <a:rPr lang="pl-PL" b="1" dirty="0" smtClean="0">
                <a:latin typeface="Tahoma" pitchFamily="34" charset="0"/>
              </a:rPr>
              <a:t>Defekacja czyli oczyszczanie soku surowego</a:t>
            </a:r>
          </a:p>
          <a:p>
            <a:pPr marL="4763" indent="-4763" algn="just" eaLnBrk="0" hangingPunct="0"/>
            <a:r>
              <a:rPr lang="pl-PL" b="1" dirty="0" smtClean="0">
                <a:latin typeface="Tahoma" pitchFamily="34" charset="0"/>
              </a:rPr>
              <a:t>	</a:t>
            </a:r>
            <a:r>
              <a:rPr lang="pl-PL" dirty="0" smtClean="0">
                <a:latin typeface="Tahoma" pitchFamily="34" charset="0"/>
              </a:rPr>
              <a:t>Mleko wapienne i gaz saturacyjny uzyskujemy przez wypalenie kamienia wapiennego. W wyniku termicznego rozkładu węglanu wapnia CaCO</a:t>
            </a:r>
            <a:r>
              <a:rPr lang="pl-PL" baseline="-25000" dirty="0" smtClean="0">
                <a:latin typeface="Tahoma" pitchFamily="34" charset="0"/>
              </a:rPr>
              <a:t>3</a:t>
            </a:r>
            <a:r>
              <a:rPr lang="pl-PL" dirty="0" smtClean="0">
                <a:latin typeface="Tahoma" pitchFamily="34" charset="0"/>
              </a:rPr>
              <a:t> uzyskuje się wapno </a:t>
            </a:r>
            <a:r>
              <a:rPr lang="pl-PL" dirty="0" err="1" smtClean="0">
                <a:latin typeface="Tahoma" pitchFamily="34" charset="0"/>
              </a:rPr>
              <a:t>CaO</a:t>
            </a:r>
            <a:r>
              <a:rPr lang="pl-PL" dirty="0" smtClean="0">
                <a:latin typeface="Tahoma" pitchFamily="34" charset="0"/>
              </a:rPr>
              <a:t> oraz gaz saturacyjny. Wapno następnie jest gaszone wodą i powstaje mleko wapienne, które wykorzystuje się do oczyszczania soku surowego. Dolanie mleka wapiennego powoduje alkalizację soku i koagulację koloidów. W wyniku ogrzewania soku i poddania nawapnieniu głównemu (do pH 12–12,5) następuje rozkład związków przeszkadzających w uzyskaniu dobrej jakości cukru.</a:t>
            </a:r>
          </a:p>
          <a:p>
            <a:pPr marL="4763" indent="-4763" algn="just" eaLnBrk="0" hangingPunct="0"/>
            <a:endParaRPr lang="pl-PL" b="1" dirty="0" smtClean="0">
              <a:latin typeface="Tahoma" pitchFamily="34" charset="0"/>
            </a:endParaRPr>
          </a:p>
          <a:p>
            <a:pPr marL="4763" indent="-4763" algn="just" eaLnBrk="0" hangingPunct="0"/>
            <a:r>
              <a:rPr lang="pl-PL" b="1" dirty="0" smtClean="0">
                <a:latin typeface="Tahoma" pitchFamily="34" charset="0"/>
              </a:rPr>
              <a:t>Saturacja</a:t>
            </a:r>
          </a:p>
          <a:p>
            <a:pPr marL="4763" indent="-4763" algn="just" eaLnBrk="0" hangingPunct="0"/>
            <a:r>
              <a:rPr lang="pl-PL" b="1" dirty="0" smtClean="0">
                <a:latin typeface="Tahoma" pitchFamily="34" charset="0"/>
              </a:rPr>
              <a:t>	</a:t>
            </a:r>
            <a:r>
              <a:rPr lang="pl-PL" dirty="0" smtClean="0">
                <a:latin typeface="Tahoma" pitchFamily="34" charset="0"/>
              </a:rPr>
              <a:t>Po defekacji głównej sok poddawany jest </a:t>
            </a:r>
            <a:r>
              <a:rPr lang="pl-PL" dirty="0" err="1" smtClean="0">
                <a:latin typeface="Tahoma" pitchFamily="34" charset="0"/>
              </a:rPr>
              <a:t>węglanowaniu</a:t>
            </a:r>
            <a:r>
              <a:rPr lang="pl-PL" dirty="0" smtClean="0">
                <a:latin typeface="Tahoma" pitchFamily="34" charset="0"/>
              </a:rPr>
              <a:t> (saturacji) w aparacie zwanym saturatorem,  w którym przez słup soku przepuszcza się gaz saturacyjny (CO</a:t>
            </a:r>
            <a:r>
              <a:rPr lang="pl-PL" baseline="-25000" dirty="0" smtClean="0">
                <a:latin typeface="Tahoma" pitchFamily="34" charset="0"/>
              </a:rPr>
              <a:t>2</a:t>
            </a:r>
            <a:r>
              <a:rPr lang="pl-PL" dirty="0" smtClean="0">
                <a:latin typeface="Tahoma" pitchFamily="34" charset="0"/>
              </a:rPr>
              <a:t>). W soku tworzy się wówczas drobnokrystaliczna zawiesina węglanu wapniowego, który jest doskonałym pochłaniaczem dla niecukrów. Saturacja wiąże się z obniżeniem odczynu pH do wartości około 10,8-11,2.</a:t>
            </a:r>
          </a:p>
          <a:p>
            <a:pPr marL="4763" indent="-4763" algn="just" eaLnBrk="0" hangingPunct="0"/>
            <a:endParaRPr lang="pl-PL" dirty="0">
              <a:latin typeface="Tahoma" pitchFamily="34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86644" y="1219200"/>
            <a:ext cx="1628756" cy="1713587"/>
          </a:xfrm>
          <a:prstGeom prst="rect">
            <a:avLst/>
          </a:prstGeom>
          <a:noFill/>
        </p:spPr>
      </p:pic>
      <p:graphicFrame>
        <p:nvGraphicFramePr>
          <p:cNvPr id="3076" name="Object 4"/>
          <p:cNvGraphicFramePr>
            <a:graphicFrameLocks noChangeAspect="1"/>
          </p:cNvGraphicFramePr>
          <p:nvPr/>
        </p:nvGraphicFramePr>
        <p:xfrm>
          <a:off x="7286644" y="3689992"/>
          <a:ext cx="1592258" cy="2415528"/>
        </p:xfrm>
        <a:graphic>
          <a:graphicData uri="http://schemas.openxmlformats.org/presentationml/2006/ole">
            <p:oleObj spid="_x0000_s3076" name="Image" r:id="rId4" imgW="2234921" imgH="3390476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214282" y="357166"/>
            <a:ext cx="6929486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763" indent="-4763" algn="just" eaLnBrk="0" hangingPunct="0"/>
            <a:r>
              <a:rPr lang="pl-PL" b="1" dirty="0" smtClean="0">
                <a:latin typeface="Tahoma" pitchFamily="34" charset="0"/>
              </a:rPr>
              <a:t>Filtrowanie</a:t>
            </a:r>
          </a:p>
          <a:p>
            <a:pPr marL="4763" indent="-4763" algn="just" eaLnBrk="0" hangingPunct="0"/>
            <a:r>
              <a:rPr lang="pl-PL" b="1" dirty="0" smtClean="0">
                <a:latin typeface="Tahoma" pitchFamily="34" charset="0"/>
              </a:rPr>
              <a:t>	</a:t>
            </a:r>
            <a:r>
              <a:rPr lang="pl-PL" dirty="0" smtClean="0">
                <a:latin typeface="Tahoma" pitchFamily="34" charset="0"/>
              </a:rPr>
              <a:t>Wytworzoną zawiesinę (osad) węglanu wapniowego wraz z zaadsorbowanymi niecukrami filtruje się na różnego typu urządzeniach. Najczęściej stosowane jest najpierw zagęszczanie osadu w dekantatorach (urządzeniach do sedymentacji osadu) następnie filtracja na prasach filtracyjnych lub filtrach </a:t>
            </a:r>
            <a:r>
              <a:rPr lang="pl-PL" dirty="0" err="1" smtClean="0">
                <a:latin typeface="Tahoma" pitchFamily="34" charset="0"/>
              </a:rPr>
              <a:t>próżnio-wych</a:t>
            </a:r>
            <a:r>
              <a:rPr lang="pl-PL" dirty="0" smtClean="0">
                <a:latin typeface="Tahoma" pitchFamily="34" charset="0"/>
              </a:rPr>
              <a:t>. Tak oczyszczony sok nazywa się sokiem rzadkim. Zawiera on ok. 14,5-16% suchej substancji (w tym 13,5-15% cukru). Odfiltrowany osad, zwany wapnem </a:t>
            </a:r>
            <a:r>
              <a:rPr lang="pl-PL" dirty="0" err="1" smtClean="0">
                <a:latin typeface="Tahoma" pitchFamily="34" charset="0"/>
              </a:rPr>
              <a:t>defekosaturacyjnym</a:t>
            </a:r>
            <a:r>
              <a:rPr lang="pl-PL" dirty="0" smtClean="0">
                <a:latin typeface="Tahoma" pitchFamily="34" charset="0"/>
              </a:rPr>
              <a:t>, jest jednym z produktów ubocznych przemysłu cukrowniczego i jest stosowany w rolnictwie jako doskonały nawóz wapniowy do odkwaszania gleby.</a:t>
            </a:r>
          </a:p>
          <a:p>
            <a:pPr marL="4763" indent="-4763" algn="just" eaLnBrk="0" hangingPunct="0"/>
            <a:endParaRPr lang="pl-PL" b="1" dirty="0" smtClean="0">
              <a:latin typeface="Tahoma" pitchFamily="34" charset="0"/>
            </a:endParaRPr>
          </a:p>
          <a:p>
            <a:pPr marL="4763" indent="-4763" algn="just" eaLnBrk="0" hangingPunct="0"/>
            <a:r>
              <a:rPr lang="pl-PL" b="1" dirty="0" smtClean="0">
                <a:latin typeface="Tahoma" pitchFamily="34" charset="0"/>
              </a:rPr>
              <a:t>Zagęszczanie soków</a:t>
            </a:r>
          </a:p>
          <a:p>
            <a:pPr marL="4763" indent="-4763" algn="just" eaLnBrk="0" hangingPunct="0"/>
            <a:r>
              <a:rPr lang="pl-PL" b="1" dirty="0" smtClean="0">
                <a:latin typeface="Tahoma" pitchFamily="34" charset="0"/>
              </a:rPr>
              <a:t>	</a:t>
            </a:r>
            <a:r>
              <a:rPr lang="pl-PL" dirty="0" smtClean="0">
                <a:latin typeface="Tahoma" pitchFamily="34" charset="0"/>
              </a:rPr>
              <a:t>Sok rzadki poddaje się zagęszczaniu w aparatach wyparnych zwanych wyparkami. Zagęszczanie prowadzi się w temperaturach wrzenia, jest to proces prowadzony kilkukrotnie. W pierwszym dziale wyparki temp. osiąga 131</a:t>
            </a:r>
            <a:r>
              <a:rPr lang="pl-PL" dirty="0" smtClean="0">
                <a:latin typeface="Tahoma" pitchFamily="34" charset="0"/>
                <a:cs typeface="Tahoma" pitchFamily="34" charset="0"/>
              </a:rPr>
              <a:t>°</a:t>
            </a:r>
            <a:r>
              <a:rPr lang="pl-PL" dirty="0" smtClean="0">
                <a:latin typeface="Tahoma" pitchFamily="34" charset="0"/>
              </a:rPr>
              <a:t>C, w końcowym ok. 85</a:t>
            </a:r>
            <a:r>
              <a:rPr lang="pl-PL" dirty="0" smtClean="0">
                <a:latin typeface="Tahoma" pitchFamily="34" charset="0"/>
                <a:cs typeface="Tahoma" pitchFamily="34" charset="0"/>
              </a:rPr>
              <a:t>°</a:t>
            </a:r>
            <a:r>
              <a:rPr lang="pl-PL" dirty="0" smtClean="0">
                <a:latin typeface="Tahoma" pitchFamily="34" charset="0"/>
              </a:rPr>
              <a:t>C (dział ten pracuje pod ciśnieniem niższym od atmosferycznego, stąd tak niska temp. wrzenia). Wyparkę opuszcza tzw. sok gęsty, który ma ok. 73-76% suchej substancji, w tym ok. 68-71% cukru.</a:t>
            </a:r>
          </a:p>
          <a:p>
            <a:pPr marL="4763" indent="-4763" algn="just" eaLnBrk="0" hangingPunct="0"/>
            <a:endParaRPr lang="pl-PL" dirty="0">
              <a:latin typeface="Tahoma" pitchFamily="34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58082" y="1142984"/>
            <a:ext cx="1568609" cy="1948377"/>
          </a:xfrm>
          <a:prstGeom prst="rect">
            <a:avLst/>
          </a:prstGeom>
          <a:noFill/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86644" y="3909968"/>
            <a:ext cx="1638259" cy="22384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285720" y="785794"/>
            <a:ext cx="578647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763" indent="-4763" algn="just" eaLnBrk="0" hangingPunct="0"/>
            <a:r>
              <a:rPr lang="pl-PL" b="1" dirty="0" smtClean="0">
                <a:latin typeface="Tahoma" pitchFamily="34" charset="0"/>
              </a:rPr>
              <a:t>Krystalizacja</a:t>
            </a:r>
          </a:p>
          <a:p>
            <a:pPr marL="4763" indent="-4763" algn="just" eaLnBrk="0" hangingPunct="0"/>
            <a:r>
              <a:rPr lang="pl-PL" b="1" dirty="0" smtClean="0">
                <a:latin typeface="Tahoma" pitchFamily="34" charset="0"/>
              </a:rPr>
              <a:t>	</a:t>
            </a:r>
            <a:r>
              <a:rPr lang="pl-PL" dirty="0" smtClean="0">
                <a:latin typeface="Tahoma" pitchFamily="34" charset="0"/>
              </a:rPr>
              <a:t>Kryształy cukru uzyskuje się przez prowadzenie </a:t>
            </a:r>
            <a:r>
              <a:rPr lang="pl-PL" dirty="0" err="1" smtClean="0">
                <a:latin typeface="Tahoma" pitchFamily="34" charset="0"/>
              </a:rPr>
              <a:t>kry-stalizacji</a:t>
            </a:r>
            <a:r>
              <a:rPr lang="pl-PL" dirty="0" smtClean="0">
                <a:latin typeface="Tahoma" pitchFamily="34" charset="0"/>
              </a:rPr>
              <a:t> w warnikach przez dalsza zagęszczanie syropu czyli soku gęstego i odparowywanie wody w </a:t>
            </a:r>
            <a:r>
              <a:rPr lang="pl-PL" dirty="0" err="1" smtClean="0">
                <a:latin typeface="Tahoma" pitchFamily="34" charset="0"/>
              </a:rPr>
              <a:t>warun-kach</a:t>
            </a:r>
            <a:r>
              <a:rPr lang="pl-PL" dirty="0" smtClean="0">
                <a:latin typeface="Tahoma" pitchFamily="34" charset="0"/>
              </a:rPr>
              <a:t> stanu przesycenia. Przesycenie roztworu jest warunkiem krystalizacji, czyli wytrącania cukru w </a:t>
            </a:r>
            <a:r>
              <a:rPr lang="pl-PL" dirty="0" err="1" smtClean="0">
                <a:latin typeface="Tahoma" pitchFamily="34" charset="0"/>
              </a:rPr>
              <a:t>po-staci</a:t>
            </a:r>
            <a:r>
              <a:rPr lang="pl-PL" dirty="0" smtClean="0">
                <a:latin typeface="Tahoma" pitchFamily="34" charset="0"/>
              </a:rPr>
              <a:t> kryształów. Krystalizacja jest to proces </a:t>
            </a:r>
            <a:r>
              <a:rPr lang="pl-PL" dirty="0" err="1" smtClean="0">
                <a:latin typeface="Tahoma" pitchFamily="34" charset="0"/>
              </a:rPr>
              <a:t>kształto-wania</a:t>
            </a:r>
            <a:r>
              <a:rPr lang="pl-PL" dirty="0" smtClean="0">
                <a:latin typeface="Tahoma" pitchFamily="34" charset="0"/>
              </a:rPr>
              <a:t> się i osadzania kryształów na obecnych w roztworze drobinach zwanych ośrodkami krystalizacji, w ten sposób powstaje tzw. cukrzyca, czyli zawiesina kryształów cukru i syropu.</a:t>
            </a:r>
            <a:endParaRPr lang="pl-PL" dirty="0">
              <a:latin typeface="Tahoma" pitchFamily="34" charset="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86578" y="714356"/>
            <a:ext cx="1679556" cy="318772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285720" y="500042"/>
            <a:ext cx="678661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763" indent="-4763" algn="just" eaLnBrk="0" hangingPunct="0"/>
            <a:r>
              <a:rPr lang="pl-PL" b="1" dirty="0" smtClean="0">
                <a:latin typeface="Tahoma" pitchFamily="34" charset="0"/>
              </a:rPr>
              <a:t>Wirowanie</a:t>
            </a:r>
          </a:p>
          <a:p>
            <a:pPr marL="4763" indent="-4763" algn="just" eaLnBrk="0" hangingPunct="0"/>
            <a:r>
              <a:rPr lang="pl-PL" b="1" dirty="0" smtClean="0">
                <a:latin typeface="Tahoma" pitchFamily="34" charset="0"/>
              </a:rPr>
              <a:t>	</a:t>
            </a:r>
            <a:r>
              <a:rPr lang="pl-PL" dirty="0" smtClean="0">
                <a:latin typeface="Tahoma" pitchFamily="34" charset="0"/>
              </a:rPr>
              <a:t>Wirowanie stosuje się w cukrownictwie do oddzielenia kryształów cukru od syropu </a:t>
            </a:r>
            <a:r>
              <a:rPr lang="pl-PL" dirty="0" err="1" smtClean="0">
                <a:latin typeface="Tahoma" pitchFamily="34" charset="0"/>
              </a:rPr>
              <a:t>międzykryształowego</a:t>
            </a:r>
            <a:r>
              <a:rPr lang="pl-PL" dirty="0" smtClean="0">
                <a:latin typeface="Tahoma" pitchFamily="34" charset="0"/>
              </a:rPr>
              <a:t> z cukrzyc. W procesie wirowania ciągłego stosuje się bębny stożkowe o stożku rozszerzającym się ku górze. Cukrzyca jest podawana na dół bębna i dzięki sile odśrodkowej przesuwa się ku jego górze. Syrop </a:t>
            </a:r>
            <a:r>
              <a:rPr lang="pl-PL" dirty="0" err="1" smtClean="0">
                <a:latin typeface="Tahoma" pitchFamily="34" charset="0"/>
              </a:rPr>
              <a:t>międzykryształowy</a:t>
            </a:r>
            <a:r>
              <a:rPr lang="pl-PL" dirty="0" smtClean="0">
                <a:latin typeface="Tahoma" pitchFamily="34" charset="0"/>
              </a:rPr>
              <a:t> (tzw. odciek) przechodzi przez sito, w którym jest wyłożony bęben wirówki i jest odlewany, natomiast kryształy cukru odsypuje się w dolnej części bębna.</a:t>
            </a:r>
          </a:p>
          <a:p>
            <a:pPr marL="4763" indent="-4763" algn="just" eaLnBrk="0" hangingPunct="0"/>
            <a:endParaRPr lang="pl-PL" b="1" dirty="0" smtClean="0">
              <a:latin typeface="Tahoma" pitchFamily="34" charset="0"/>
            </a:endParaRPr>
          </a:p>
          <a:p>
            <a:pPr marL="4763" indent="-4763" algn="just" eaLnBrk="0" hangingPunct="0"/>
            <a:r>
              <a:rPr lang="pl-PL" b="1" dirty="0" smtClean="0">
                <a:latin typeface="Tahoma" pitchFamily="34" charset="0"/>
              </a:rPr>
              <a:t>Suszenie i chłodzenie</a:t>
            </a:r>
          </a:p>
          <a:p>
            <a:pPr marL="4763" indent="-4763" algn="just" eaLnBrk="0" hangingPunct="0"/>
            <a:r>
              <a:rPr lang="pl-PL" dirty="0" smtClean="0">
                <a:latin typeface="Tahoma" pitchFamily="34" charset="0"/>
              </a:rPr>
              <a:t>	Cukier biały, który opuszcza wirówki, musi być poddany dalszej obróbce, aby mógł być przechowywany przez długi czas. Pierwszym zabiegiem jest suszenie gorącym powietrzem w różnego rodzaju suszarkach. Następnie musi być schłodzony do temp. ok. 20-25</a:t>
            </a:r>
            <a:r>
              <a:rPr lang="pl-PL" dirty="0" smtClean="0">
                <a:latin typeface="Tahoma" pitchFamily="34" charset="0"/>
                <a:cs typeface="Tahoma" pitchFamily="34" charset="0"/>
              </a:rPr>
              <a:t>°</a:t>
            </a:r>
            <a:r>
              <a:rPr lang="pl-PL" dirty="0" smtClean="0">
                <a:latin typeface="Tahoma" pitchFamily="34" charset="0"/>
              </a:rPr>
              <a:t>C i posegregowany według wielkości kryształów.</a:t>
            </a:r>
          </a:p>
          <a:p>
            <a:pPr marL="4763" indent="-4763" algn="just" eaLnBrk="0" hangingPunct="0"/>
            <a:endParaRPr lang="pl-PL" dirty="0">
              <a:latin typeface="Tahoma" pitchFamily="34" charset="0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15206" y="857232"/>
            <a:ext cx="1573869" cy="2143140"/>
          </a:xfrm>
          <a:prstGeom prst="rect">
            <a:avLst/>
          </a:prstGeom>
          <a:noFill/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4929198"/>
            <a:ext cx="3676933" cy="16224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357158" y="1285860"/>
            <a:ext cx="528641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763" indent="-4763" algn="just" eaLnBrk="0" hangingPunct="0"/>
            <a:r>
              <a:rPr lang="pl-PL" b="1" dirty="0" smtClean="0">
                <a:latin typeface="Tahoma" pitchFamily="34" charset="0"/>
              </a:rPr>
              <a:t>Pakowanie cukru</a:t>
            </a:r>
          </a:p>
          <a:p>
            <a:pPr marL="4763" indent="-4763" algn="just" eaLnBrk="0" hangingPunct="0"/>
            <a:r>
              <a:rPr lang="pl-PL" dirty="0" smtClean="0">
                <a:latin typeface="Tahoma" pitchFamily="34" charset="0"/>
              </a:rPr>
              <a:t>Sposób pakowania cukru zależy od potrzeb klientów. Część wyprodukowanego cukru jest przerabiana na różnego rodzaju asortymenty w cukrowniach, np. cukier żelujący, cukier puder, cukier w kostkach.</a:t>
            </a:r>
            <a:endParaRPr lang="pl-PL" dirty="0">
              <a:latin typeface="Tahoma" pitchFamily="34" charset="0"/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43636" y="1285860"/>
            <a:ext cx="2474486" cy="28368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1" name="Grupa 130"/>
          <p:cNvGrpSpPr/>
          <p:nvPr/>
        </p:nvGrpSpPr>
        <p:grpSpPr>
          <a:xfrm>
            <a:off x="142844" y="4857760"/>
            <a:ext cx="1714576" cy="714380"/>
            <a:chOff x="142844" y="4572008"/>
            <a:chExt cx="1714576" cy="714380"/>
          </a:xfrm>
          <a:solidFill>
            <a:srgbClr val="92D050"/>
          </a:solidFill>
        </p:grpSpPr>
        <p:sp>
          <p:nvSpPr>
            <p:cNvPr id="70" name="Prostokąt zaokrąglony 69"/>
            <p:cNvSpPr/>
            <p:nvPr/>
          </p:nvSpPr>
          <p:spPr>
            <a:xfrm>
              <a:off x="142844" y="4572008"/>
              <a:ext cx="1714576" cy="714380"/>
            </a:xfrm>
            <a:prstGeom prst="round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 dirty="0"/>
            </a:p>
          </p:txBody>
        </p:sp>
        <p:sp>
          <p:nvSpPr>
            <p:cNvPr id="62" name="Oval 198"/>
            <p:cNvSpPr>
              <a:spLocks noChangeArrowheads="1"/>
            </p:cNvSpPr>
            <p:nvPr/>
          </p:nvSpPr>
          <p:spPr bwMode="auto">
            <a:xfrm>
              <a:off x="285720" y="4631540"/>
              <a:ext cx="1428760" cy="595316"/>
            </a:xfrm>
            <a:prstGeom prst="ellipse">
              <a:avLst/>
            </a:prstGeom>
            <a:grpFill/>
            <a:ln w="25400">
              <a:noFill/>
              <a:round/>
              <a:headEnd/>
              <a:tailEnd/>
            </a:ln>
          </p:spPr>
          <p:txBody>
            <a:bodyPr wrap="none" lIns="61265" tIns="30632" rIns="61265" bIns="30632" anchor="ctr"/>
            <a:lstStyle/>
            <a:p>
              <a:pPr algn="ctr"/>
              <a:r>
                <a:rPr lang="pl-PL" sz="1200" b="1" dirty="0" smtClean="0">
                  <a:solidFill>
                    <a:srgbClr val="000000"/>
                  </a:solidFill>
                </a:rPr>
                <a:t>substancje tworzące </a:t>
              </a:r>
              <a:br>
                <a:rPr lang="pl-PL" sz="1200" b="1" dirty="0" smtClean="0">
                  <a:solidFill>
                    <a:srgbClr val="000000"/>
                  </a:solidFill>
                </a:rPr>
              </a:br>
              <a:r>
                <a:rPr lang="pl-PL" sz="1200" b="1" dirty="0" smtClean="0">
                  <a:solidFill>
                    <a:srgbClr val="000000"/>
                  </a:solidFill>
                </a:rPr>
                <a:t>z zanieczyszczeniami</a:t>
              </a:r>
              <a:br>
                <a:rPr lang="pl-PL" sz="1200" b="1" dirty="0" smtClean="0">
                  <a:solidFill>
                    <a:srgbClr val="000000"/>
                  </a:solidFill>
                </a:rPr>
              </a:br>
              <a:r>
                <a:rPr lang="pl-PL" sz="1200" b="1" dirty="0" smtClean="0">
                  <a:solidFill>
                    <a:srgbClr val="000000"/>
                  </a:solidFill>
                </a:rPr>
                <a:t>nierozpuszczalne związki</a:t>
              </a:r>
              <a:endParaRPr lang="pl-PL" sz="1200" dirty="0"/>
            </a:p>
          </p:txBody>
        </p:sp>
      </p:grpSp>
      <p:sp>
        <p:nvSpPr>
          <p:cNvPr id="6" name="Oval 198"/>
          <p:cNvSpPr>
            <a:spLocks noChangeArrowheads="1"/>
          </p:cNvSpPr>
          <p:nvPr/>
        </p:nvSpPr>
        <p:spPr bwMode="auto">
          <a:xfrm>
            <a:off x="2500298" y="428628"/>
            <a:ext cx="1571636" cy="642918"/>
          </a:xfrm>
          <a:prstGeom prst="ellipse">
            <a:avLst/>
          </a:prstGeom>
          <a:solidFill>
            <a:srgbClr val="FFFF00"/>
          </a:solidFill>
          <a:ln w="25400">
            <a:solidFill>
              <a:srgbClr val="000000"/>
            </a:solidFill>
            <a:round/>
            <a:headEnd/>
            <a:tailEnd/>
          </a:ln>
        </p:spPr>
        <p:txBody>
          <a:bodyPr wrap="none" lIns="61265" tIns="30632" rIns="61265" bIns="30632" anchor="ctr"/>
          <a:lstStyle/>
          <a:p>
            <a:pPr algn="ctr"/>
            <a:r>
              <a:rPr lang="pl-PL" sz="1200" b="1" dirty="0" smtClean="0">
                <a:solidFill>
                  <a:srgbClr val="000000"/>
                </a:solidFill>
              </a:rPr>
              <a:t>buraki cukrowe </a:t>
            </a:r>
          </a:p>
          <a:p>
            <a:pPr algn="ctr"/>
            <a:r>
              <a:rPr lang="pl-PL" sz="1200" b="1" dirty="0" smtClean="0">
                <a:solidFill>
                  <a:srgbClr val="000000"/>
                </a:solidFill>
              </a:rPr>
              <a:t>z zanieczyszczeniami</a:t>
            </a:r>
            <a:endParaRPr lang="pl-PL" sz="1200" dirty="0"/>
          </a:p>
        </p:txBody>
      </p:sp>
      <p:sp>
        <p:nvSpPr>
          <p:cNvPr id="7" name="Rectangle 199"/>
          <p:cNvSpPr>
            <a:spLocks noChangeArrowheads="1"/>
          </p:cNvSpPr>
          <p:nvPr/>
        </p:nvSpPr>
        <p:spPr bwMode="auto">
          <a:xfrm>
            <a:off x="2571736" y="1357298"/>
            <a:ext cx="1428760" cy="285752"/>
          </a:xfrm>
          <a:prstGeom prst="rect">
            <a:avLst/>
          </a:prstGeom>
          <a:solidFill>
            <a:srgbClr val="00B0F0"/>
          </a:solidFill>
          <a:ln w="25400">
            <a:solidFill>
              <a:srgbClr val="000000"/>
            </a:solidFill>
            <a:miter lim="800000"/>
            <a:headEnd/>
            <a:tailEnd/>
          </a:ln>
        </p:spPr>
        <p:txBody>
          <a:bodyPr wrap="none" lIns="61265" tIns="30632" rIns="61265" bIns="30632" anchor="ctr"/>
          <a:lstStyle/>
          <a:p>
            <a:pPr algn="ctr"/>
            <a:r>
              <a:rPr lang="pl-PL" sz="1200" b="1" dirty="0" smtClean="0">
                <a:solidFill>
                  <a:srgbClr val="000000"/>
                </a:solidFill>
              </a:rPr>
              <a:t>mycie buraków</a:t>
            </a:r>
            <a:endParaRPr lang="pl-PL" sz="1200" b="1" dirty="0">
              <a:solidFill>
                <a:srgbClr val="000000"/>
              </a:solidFill>
            </a:endParaRPr>
          </a:p>
        </p:txBody>
      </p:sp>
      <p:sp>
        <p:nvSpPr>
          <p:cNvPr id="9" name="Rectangle 201"/>
          <p:cNvSpPr>
            <a:spLocks noChangeArrowheads="1"/>
          </p:cNvSpPr>
          <p:nvPr/>
        </p:nvSpPr>
        <p:spPr bwMode="auto">
          <a:xfrm>
            <a:off x="2571736" y="3500438"/>
            <a:ext cx="1428760" cy="285752"/>
          </a:xfrm>
          <a:prstGeom prst="rect">
            <a:avLst/>
          </a:prstGeom>
          <a:solidFill>
            <a:srgbClr val="00B0F0"/>
          </a:solidFill>
          <a:ln w="25400">
            <a:solidFill>
              <a:srgbClr val="000000"/>
            </a:solidFill>
            <a:miter lim="800000"/>
            <a:headEnd/>
            <a:tailEnd/>
          </a:ln>
        </p:spPr>
        <p:txBody>
          <a:bodyPr wrap="none" lIns="61265" tIns="30632" rIns="61265" bIns="30632" anchor="ctr"/>
          <a:lstStyle/>
          <a:p>
            <a:pPr algn="ctr"/>
            <a:r>
              <a:rPr lang="pl-PL" sz="1200" b="1" dirty="0" smtClean="0">
                <a:solidFill>
                  <a:srgbClr val="000000"/>
                </a:solidFill>
              </a:rPr>
              <a:t>wymywanie soku</a:t>
            </a:r>
            <a:endParaRPr lang="pl-PL" sz="1200" dirty="0"/>
          </a:p>
        </p:txBody>
      </p:sp>
      <p:cxnSp>
        <p:nvCxnSpPr>
          <p:cNvPr id="19" name="AutoShape 211"/>
          <p:cNvCxnSpPr>
            <a:cxnSpLocks noChangeShapeType="1"/>
          </p:cNvCxnSpPr>
          <p:nvPr/>
        </p:nvCxnSpPr>
        <p:spPr bwMode="auto">
          <a:xfrm>
            <a:off x="2071670" y="3643314"/>
            <a:ext cx="500066" cy="1588"/>
          </a:xfrm>
          <a:prstGeom prst="straightConnector1">
            <a:avLst/>
          </a:prstGeom>
          <a:noFill/>
          <a:ln w="25400">
            <a:solidFill>
              <a:srgbClr val="003366"/>
            </a:solidFill>
            <a:round/>
            <a:headEnd/>
            <a:tailEnd type="triangle" w="med" len="med"/>
          </a:ln>
        </p:spPr>
      </p:cxnSp>
      <p:sp>
        <p:nvSpPr>
          <p:cNvPr id="112" name="Rectangle 201"/>
          <p:cNvSpPr>
            <a:spLocks noChangeArrowheads="1"/>
          </p:cNvSpPr>
          <p:nvPr/>
        </p:nvSpPr>
        <p:spPr bwMode="auto">
          <a:xfrm>
            <a:off x="2571736" y="2428868"/>
            <a:ext cx="1428760" cy="285752"/>
          </a:xfrm>
          <a:prstGeom prst="rect">
            <a:avLst/>
          </a:prstGeom>
          <a:solidFill>
            <a:srgbClr val="00B0F0"/>
          </a:solidFill>
          <a:ln w="25400">
            <a:solidFill>
              <a:srgbClr val="000000"/>
            </a:solidFill>
            <a:miter lim="800000"/>
            <a:headEnd/>
            <a:tailEnd/>
          </a:ln>
        </p:spPr>
        <p:txBody>
          <a:bodyPr wrap="none" lIns="61265" tIns="30632" rIns="61265" bIns="30632" anchor="ctr"/>
          <a:lstStyle/>
          <a:p>
            <a:pPr algn="ctr"/>
            <a:r>
              <a:rPr lang="pl-PL" sz="1200" b="1" dirty="0" smtClean="0">
                <a:solidFill>
                  <a:srgbClr val="000000"/>
                </a:solidFill>
              </a:rPr>
              <a:t>krojenie buraków</a:t>
            </a:r>
            <a:endParaRPr lang="pl-PL" sz="1200" dirty="0"/>
          </a:p>
        </p:txBody>
      </p:sp>
      <p:grpSp>
        <p:nvGrpSpPr>
          <p:cNvPr id="150" name="Grupa 149"/>
          <p:cNvGrpSpPr/>
          <p:nvPr/>
        </p:nvGrpSpPr>
        <p:grpSpPr>
          <a:xfrm>
            <a:off x="2643174" y="1928802"/>
            <a:ext cx="1285884" cy="289614"/>
            <a:chOff x="2714612" y="1643050"/>
            <a:chExt cx="1214446" cy="289614"/>
          </a:xfrm>
        </p:grpSpPr>
        <p:sp>
          <p:nvSpPr>
            <p:cNvPr id="88" name="Prostokąt zaokrąglony 87"/>
            <p:cNvSpPr/>
            <p:nvPr/>
          </p:nvSpPr>
          <p:spPr>
            <a:xfrm>
              <a:off x="2714612" y="1643050"/>
              <a:ext cx="1214446" cy="289614"/>
            </a:xfrm>
            <a:prstGeom prst="roundRect">
              <a:avLst/>
            </a:prstGeom>
            <a:solidFill>
              <a:srgbClr val="92D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 dirty="0"/>
            </a:p>
          </p:txBody>
        </p:sp>
        <p:sp>
          <p:nvSpPr>
            <p:cNvPr id="43" name="Oval 198"/>
            <p:cNvSpPr>
              <a:spLocks noChangeArrowheads="1"/>
            </p:cNvSpPr>
            <p:nvPr/>
          </p:nvSpPr>
          <p:spPr bwMode="auto">
            <a:xfrm>
              <a:off x="2786050" y="1714488"/>
              <a:ext cx="1071570" cy="142876"/>
            </a:xfrm>
            <a:prstGeom prst="ellipse">
              <a:avLst/>
            </a:prstGeom>
            <a:solidFill>
              <a:srgbClr val="92D050"/>
            </a:solidFill>
            <a:ln w="25400">
              <a:noFill/>
              <a:round/>
              <a:headEnd/>
              <a:tailEnd/>
            </a:ln>
          </p:spPr>
          <p:txBody>
            <a:bodyPr wrap="none" lIns="61265" tIns="30632" rIns="61265" bIns="30632" anchor="ctr"/>
            <a:lstStyle/>
            <a:p>
              <a:pPr algn="ctr"/>
              <a:r>
                <a:rPr lang="pl-PL" sz="1200" b="1" dirty="0" smtClean="0">
                  <a:solidFill>
                    <a:srgbClr val="000000"/>
                  </a:solidFill>
                </a:rPr>
                <a:t>czyste buraki</a:t>
              </a:r>
              <a:endParaRPr lang="pl-PL" sz="1200" dirty="0"/>
            </a:p>
          </p:txBody>
        </p:sp>
      </p:grpSp>
      <p:grpSp>
        <p:nvGrpSpPr>
          <p:cNvPr id="124" name="Grupa 123"/>
          <p:cNvGrpSpPr/>
          <p:nvPr/>
        </p:nvGrpSpPr>
        <p:grpSpPr>
          <a:xfrm>
            <a:off x="2500298" y="2928934"/>
            <a:ext cx="1571636" cy="357190"/>
            <a:chOff x="2285984" y="2643182"/>
            <a:chExt cx="2000264" cy="357190"/>
          </a:xfrm>
          <a:solidFill>
            <a:srgbClr val="92D050"/>
          </a:solidFill>
        </p:grpSpPr>
        <p:sp>
          <p:nvSpPr>
            <p:cNvPr id="67" name="Prostokąt zaokrąglony 66"/>
            <p:cNvSpPr/>
            <p:nvPr/>
          </p:nvSpPr>
          <p:spPr>
            <a:xfrm>
              <a:off x="2285984" y="2643182"/>
              <a:ext cx="2000264" cy="357190"/>
            </a:xfrm>
            <a:prstGeom prst="round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 dirty="0"/>
            </a:p>
          </p:txBody>
        </p:sp>
        <p:sp>
          <p:nvSpPr>
            <p:cNvPr id="44" name="Oval 198"/>
            <p:cNvSpPr>
              <a:spLocks noChangeArrowheads="1"/>
            </p:cNvSpPr>
            <p:nvPr/>
          </p:nvSpPr>
          <p:spPr bwMode="auto">
            <a:xfrm>
              <a:off x="2376905" y="2714620"/>
              <a:ext cx="1818422" cy="214314"/>
            </a:xfrm>
            <a:prstGeom prst="ellipse">
              <a:avLst/>
            </a:prstGeom>
            <a:grpFill/>
            <a:ln w="25400">
              <a:noFill/>
              <a:round/>
              <a:headEnd/>
              <a:tailEnd/>
            </a:ln>
          </p:spPr>
          <p:txBody>
            <a:bodyPr wrap="none" lIns="61265" tIns="30632" rIns="61265" bIns="30632" anchor="ctr"/>
            <a:lstStyle/>
            <a:p>
              <a:pPr algn="ctr"/>
              <a:r>
                <a:rPr lang="pl-PL" sz="1200" b="1" dirty="0" smtClean="0">
                  <a:solidFill>
                    <a:srgbClr val="000000"/>
                  </a:solidFill>
                </a:rPr>
                <a:t>pokrojone buraki</a:t>
              </a:r>
              <a:endParaRPr lang="pl-PL" sz="1200" dirty="0"/>
            </a:p>
          </p:txBody>
        </p:sp>
      </p:grpSp>
      <p:grpSp>
        <p:nvGrpSpPr>
          <p:cNvPr id="127" name="Grupa 126"/>
          <p:cNvGrpSpPr/>
          <p:nvPr/>
        </p:nvGrpSpPr>
        <p:grpSpPr>
          <a:xfrm>
            <a:off x="928662" y="3500438"/>
            <a:ext cx="1143008" cy="357190"/>
            <a:chOff x="928662" y="3214686"/>
            <a:chExt cx="1143008" cy="357190"/>
          </a:xfrm>
        </p:grpSpPr>
        <p:sp>
          <p:nvSpPr>
            <p:cNvPr id="69" name="Prostokąt zaokrąglony 68"/>
            <p:cNvSpPr/>
            <p:nvPr/>
          </p:nvSpPr>
          <p:spPr>
            <a:xfrm>
              <a:off x="928662" y="3214686"/>
              <a:ext cx="1143008" cy="357190"/>
            </a:xfrm>
            <a:prstGeom prst="roundRect">
              <a:avLst/>
            </a:prstGeom>
            <a:solidFill>
              <a:srgbClr val="92D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 dirty="0"/>
            </a:p>
          </p:txBody>
        </p:sp>
        <p:sp>
          <p:nvSpPr>
            <p:cNvPr id="45" name="Oval 198"/>
            <p:cNvSpPr>
              <a:spLocks noChangeArrowheads="1"/>
            </p:cNvSpPr>
            <p:nvPr/>
          </p:nvSpPr>
          <p:spPr bwMode="auto">
            <a:xfrm>
              <a:off x="1071538" y="3214686"/>
              <a:ext cx="857256" cy="357190"/>
            </a:xfrm>
            <a:prstGeom prst="ellipse">
              <a:avLst/>
            </a:prstGeom>
            <a:noFill/>
            <a:ln w="25400">
              <a:noFill/>
              <a:round/>
              <a:headEnd/>
              <a:tailEnd/>
            </a:ln>
          </p:spPr>
          <p:txBody>
            <a:bodyPr wrap="none" lIns="61265" tIns="30632" rIns="61265" bIns="30632" anchor="ctr"/>
            <a:lstStyle/>
            <a:p>
              <a:pPr algn="ctr"/>
              <a:r>
                <a:rPr lang="pl-PL" sz="1200" b="1" dirty="0" smtClean="0">
                  <a:solidFill>
                    <a:srgbClr val="000000"/>
                  </a:solidFill>
                </a:rPr>
                <a:t>gorąca woda</a:t>
              </a:r>
              <a:endParaRPr lang="pl-PL" sz="1200" dirty="0"/>
            </a:p>
          </p:txBody>
        </p:sp>
      </p:grpSp>
      <p:grpSp>
        <p:nvGrpSpPr>
          <p:cNvPr id="130" name="Grupa 129"/>
          <p:cNvGrpSpPr/>
          <p:nvPr/>
        </p:nvGrpSpPr>
        <p:grpSpPr>
          <a:xfrm>
            <a:off x="2285984" y="4071942"/>
            <a:ext cx="2000264" cy="714380"/>
            <a:chOff x="2285984" y="3786190"/>
            <a:chExt cx="2000264" cy="714380"/>
          </a:xfrm>
          <a:solidFill>
            <a:srgbClr val="92D050"/>
          </a:solidFill>
        </p:grpSpPr>
        <p:sp>
          <p:nvSpPr>
            <p:cNvPr id="71" name="Prostokąt zaokrąglony 70"/>
            <p:cNvSpPr/>
            <p:nvPr/>
          </p:nvSpPr>
          <p:spPr>
            <a:xfrm>
              <a:off x="2285984" y="3786190"/>
              <a:ext cx="2000264" cy="714380"/>
            </a:xfrm>
            <a:prstGeom prst="round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 dirty="0"/>
            </a:p>
          </p:txBody>
        </p:sp>
        <p:sp>
          <p:nvSpPr>
            <p:cNvPr id="46" name="Oval 198"/>
            <p:cNvSpPr>
              <a:spLocks noChangeArrowheads="1"/>
            </p:cNvSpPr>
            <p:nvPr/>
          </p:nvSpPr>
          <p:spPr bwMode="auto">
            <a:xfrm>
              <a:off x="2428860" y="3837217"/>
              <a:ext cx="1714512" cy="612326"/>
            </a:xfrm>
            <a:prstGeom prst="ellipse">
              <a:avLst/>
            </a:prstGeom>
            <a:grpFill/>
            <a:ln w="25400">
              <a:noFill/>
              <a:round/>
              <a:headEnd/>
              <a:tailEnd/>
            </a:ln>
          </p:spPr>
          <p:txBody>
            <a:bodyPr wrap="none" lIns="61265" tIns="30632" rIns="61265" bIns="30632" anchor="ctr"/>
            <a:lstStyle/>
            <a:p>
              <a:pPr algn="ctr"/>
              <a:r>
                <a:rPr lang="pl-PL" sz="1200" b="1" dirty="0" smtClean="0">
                  <a:solidFill>
                    <a:srgbClr val="000000"/>
                  </a:solidFill>
                </a:rPr>
                <a:t>roztwór sacharozy </a:t>
              </a:r>
              <a:br>
                <a:rPr lang="pl-PL" sz="1200" b="1" dirty="0" smtClean="0">
                  <a:solidFill>
                    <a:srgbClr val="000000"/>
                  </a:solidFill>
                </a:rPr>
              </a:br>
              <a:r>
                <a:rPr lang="pl-PL" sz="1200" b="1" dirty="0" smtClean="0">
                  <a:solidFill>
                    <a:srgbClr val="000000"/>
                  </a:solidFill>
                </a:rPr>
                <a:t>zawierający rozpuszczone </a:t>
              </a:r>
              <a:br>
                <a:rPr lang="pl-PL" sz="1200" b="1" dirty="0" smtClean="0">
                  <a:solidFill>
                    <a:srgbClr val="000000"/>
                  </a:solidFill>
                </a:rPr>
              </a:br>
              <a:r>
                <a:rPr lang="pl-PL" sz="1200" b="1" dirty="0" smtClean="0">
                  <a:solidFill>
                    <a:srgbClr val="000000"/>
                  </a:solidFill>
                </a:rPr>
                <a:t>w wodzie zanieczyszczenia</a:t>
              </a:r>
              <a:endParaRPr lang="pl-PL" sz="1200" dirty="0"/>
            </a:p>
          </p:txBody>
        </p:sp>
      </p:grpSp>
      <p:cxnSp>
        <p:nvCxnSpPr>
          <p:cNvPr id="47" name="AutoShape 202"/>
          <p:cNvCxnSpPr>
            <a:cxnSpLocks noChangeShapeType="1"/>
            <a:endCxn id="7" idx="0"/>
          </p:cNvCxnSpPr>
          <p:nvPr/>
        </p:nvCxnSpPr>
        <p:spPr bwMode="auto">
          <a:xfrm rot="5400000">
            <a:off x="3143637" y="1214025"/>
            <a:ext cx="285752" cy="794"/>
          </a:xfrm>
          <a:prstGeom prst="straightConnector1">
            <a:avLst/>
          </a:prstGeom>
          <a:noFill/>
          <a:ln w="25400">
            <a:solidFill>
              <a:srgbClr val="003366"/>
            </a:solidFill>
            <a:round/>
            <a:headEnd/>
            <a:tailEnd type="triangle" w="med" len="med"/>
          </a:ln>
        </p:spPr>
      </p:cxnSp>
      <p:cxnSp>
        <p:nvCxnSpPr>
          <p:cNvPr id="48" name="AutoShape 202"/>
          <p:cNvCxnSpPr>
            <a:cxnSpLocks noChangeShapeType="1"/>
          </p:cNvCxnSpPr>
          <p:nvPr/>
        </p:nvCxnSpPr>
        <p:spPr bwMode="auto">
          <a:xfrm rot="5400000">
            <a:off x="3178959" y="2320917"/>
            <a:ext cx="215108" cy="794"/>
          </a:xfrm>
          <a:prstGeom prst="straightConnector1">
            <a:avLst/>
          </a:prstGeom>
          <a:noFill/>
          <a:ln w="25400">
            <a:solidFill>
              <a:srgbClr val="003366"/>
            </a:solidFill>
            <a:round/>
            <a:headEnd/>
            <a:tailEnd type="triangle" w="med" len="med"/>
          </a:ln>
        </p:spPr>
      </p:cxnSp>
      <p:cxnSp>
        <p:nvCxnSpPr>
          <p:cNvPr id="49" name="AutoShape 202"/>
          <p:cNvCxnSpPr>
            <a:cxnSpLocks noChangeShapeType="1"/>
          </p:cNvCxnSpPr>
          <p:nvPr/>
        </p:nvCxnSpPr>
        <p:spPr bwMode="auto">
          <a:xfrm rot="5400000">
            <a:off x="3178959" y="2820983"/>
            <a:ext cx="215108" cy="794"/>
          </a:xfrm>
          <a:prstGeom prst="straightConnector1">
            <a:avLst/>
          </a:prstGeom>
          <a:noFill/>
          <a:ln w="25400">
            <a:solidFill>
              <a:srgbClr val="003366"/>
            </a:solidFill>
            <a:round/>
            <a:headEnd/>
            <a:tailEnd type="triangle" w="med" len="med"/>
          </a:ln>
        </p:spPr>
      </p:cxnSp>
      <p:cxnSp>
        <p:nvCxnSpPr>
          <p:cNvPr id="50" name="AutoShape 202"/>
          <p:cNvCxnSpPr>
            <a:cxnSpLocks noChangeShapeType="1"/>
          </p:cNvCxnSpPr>
          <p:nvPr/>
        </p:nvCxnSpPr>
        <p:spPr bwMode="auto">
          <a:xfrm rot="5400000">
            <a:off x="3178959" y="3392487"/>
            <a:ext cx="215108" cy="794"/>
          </a:xfrm>
          <a:prstGeom prst="straightConnector1">
            <a:avLst/>
          </a:prstGeom>
          <a:noFill/>
          <a:ln w="25400">
            <a:solidFill>
              <a:srgbClr val="003366"/>
            </a:solidFill>
            <a:round/>
            <a:headEnd/>
            <a:tailEnd type="triangle" w="med" len="med"/>
          </a:ln>
        </p:spPr>
      </p:cxnSp>
      <p:cxnSp>
        <p:nvCxnSpPr>
          <p:cNvPr id="51" name="AutoShape 202"/>
          <p:cNvCxnSpPr>
            <a:cxnSpLocks noChangeShapeType="1"/>
          </p:cNvCxnSpPr>
          <p:nvPr/>
        </p:nvCxnSpPr>
        <p:spPr bwMode="auto">
          <a:xfrm rot="5400000">
            <a:off x="3144034" y="3929066"/>
            <a:ext cx="285752" cy="1588"/>
          </a:xfrm>
          <a:prstGeom prst="straightConnector1">
            <a:avLst/>
          </a:prstGeom>
          <a:noFill/>
          <a:ln w="25400">
            <a:solidFill>
              <a:srgbClr val="003366"/>
            </a:solidFill>
            <a:round/>
            <a:headEnd/>
            <a:tailEnd type="triangle" w="med" len="med"/>
          </a:ln>
        </p:spPr>
      </p:cxnSp>
      <p:sp>
        <p:nvSpPr>
          <p:cNvPr id="60" name="Rectangle 201"/>
          <p:cNvSpPr>
            <a:spLocks noChangeArrowheads="1"/>
          </p:cNvSpPr>
          <p:nvPr/>
        </p:nvSpPr>
        <p:spPr bwMode="auto">
          <a:xfrm>
            <a:off x="2285984" y="5072074"/>
            <a:ext cx="2000264" cy="285752"/>
          </a:xfrm>
          <a:prstGeom prst="rect">
            <a:avLst/>
          </a:prstGeom>
          <a:solidFill>
            <a:srgbClr val="00B0F0"/>
          </a:solidFill>
          <a:ln w="25400">
            <a:solidFill>
              <a:srgbClr val="000000"/>
            </a:solidFill>
            <a:miter lim="800000"/>
            <a:headEnd/>
            <a:tailEnd/>
          </a:ln>
        </p:spPr>
        <p:txBody>
          <a:bodyPr wrap="none" lIns="61265" tIns="30632" rIns="61265" bIns="30632" anchor="ctr"/>
          <a:lstStyle/>
          <a:p>
            <a:pPr algn="ctr"/>
            <a:r>
              <a:rPr lang="pl-PL" sz="1200" b="1" dirty="0" smtClean="0">
                <a:solidFill>
                  <a:srgbClr val="000000"/>
                </a:solidFill>
              </a:rPr>
              <a:t>wytrącanie zanieczyszczeń</a:t>
            </a:r>
            <a:endParaRPr lang="pl-PL" sz="1200" dirty="0"/>
          </a:p>
        </p:txBody>
      </p:sp>
      <p:sp>
        <p:nvSpPr>
          <p:cNvPr id="61" name="Rectangle 201"/>
          <p:cNvSpPr>
            <a:spLocks noChangeArrowheads="1"/>
          </p:cNvSpPr>
          <p:nvPr/>
        </p:nvSpPr>
        <p:spPr bwMode="auto">
          <a:xfrm>
            <a:off x="5143504" y="1142984"/>
            <a:ext cx="2000264" cy="285752"/>
          </a:xfrm>
          <a:prstGeom prst="rect">
            <a:avLst/>
          </a:prstGeom>
          <a:solidFill>
            <a:srgbClr val="00B0F0"/>
          </a:solidFill>
          <a:ln w="25400">
            <a:solidFill>
              <a:srgbClr val="000000"/>
            </a:solidFill>
            <a:miter lim="800000"/>
            <a:headEnd/>
            <a:tailEnd/>
          </a:ln>
        </p:spPr>
        <p:txBody>
          <a:bodyPr wrap="none" lIns="61265" tIns="30632" rIns="61265" bIns="30632" anchor="ctr"/>
          <a:lstStyle/>
          <a:p>
            <a:pPr algn="ctr"/>
            <a:r>
              <a:rPr lang="pl-PL" sz="1200" b="1" dirty="0" smtClean="0">
                <a:solidFill>
                  <a:srgbClr val="000000"/>
                </a:solidFill>
              </a:rPr>
              <a:t>filtracja</a:t>
            </a:r>
            <a:endParaRPr lang="pl-PL" sz="1200" dirty="0"/>
          </a:p>
        </p:txBody>
      </p:sp>
      <p:cxnSp>
        <p:nvCxnSpPr>
          <p:cNvPr id="63" name="AutoShape 211"/>
          <p:cNvCxnSpPr>
            <a:cxnSpLocks noChangeShapeType="1"/>
            <a:endCxn id="60" idx="1"/>
          </p:cNvCxnSpPr>
          <p:nvPr/>
        </p:nvCxnSpPr>
        <p:spPr bwMode="auto">
          <a:xfrm>
            <a:off x="1857356" y="5214950"/>
            <a:ext cx="428628" cy="1588"/>
          </a:xfrm>
          <a:prstGeom prst="straightConnector1">
            <a:avLst/>
          </a:prstGeom>
          <a:noFill/>
          <a:ln w="25400">
            <a:solidFill>
              <a:srgbClr val="003366"/>
            </a:solidFill>
            <a:round/>
            <a:headEnd/>
            <a:tailEnd type="triangle" w="med" len="med"/>
          </a:ln>
        </p:spPr>
      </p:cxnSp>
      <p:cxnSp>
        <p:nvCxnSpPr>
          <p:cNvPr id="64" name="AutoShape 202"/>
          <p:cNvCxnSpPr>
            <a:cxnSpLocks noChangeShapeType="1"/>
          </p:cNvCxnSpPr>
          <p:nvPr/>
        </p:nvCxnSpPr>
        <p:spPr bwMode="auto">
          <a:xfrm rot="5400000">
            <a:off x="3143240" y="4929198"/>
            <a:ext cx="285752" cy="1588"/>
          </a:xfrm>
          <a:prstGeom prst="straightConnector1">
            <a:avLst/>
          </a:prstGeom>
          <a:noFill/>
          <a:ln w="25400">
            <a:solidFill>
              <a:srgbClr val="003366"/>
            </a:solidFill>
            <a:round/>
            <a:headEnd/>
            <a:tailEnd type="triangle" w="med" len="med"/>
          </a:ln>
        </p:spPr>
      </p:cxnSp>
      <p:cxnSp>
        <p:nvCxnSpPr>
          <p:cNvPr id="65" name="AutoShape 202"/>
          <p:cNvCxnSpPr>
            <a:cxnSpLocks noChangeShapeType="1"/>
            <a:stCxn id="60" idx="2"/>
          </p:cNvCxnSpPr>
          <p:nvPr/>
        </p:nvCxnSpPr>
        <p:spPr bwMode="auto">
          <a:xfrm rot="5400000">
            <a:off x="3143240" y="5500702"/>
            <a:ext cx="285752" cy="1588"/>
          </a:xfrm>
          <a:prstGeom prst="straightConnector1">
            <a:avLst/>
          </a:prstGeom>
          <a:noFill/>
          <a:ln w="25400">
            <a:solidFill>
              <a:srgbClr val="003366"/>
            </a:solidFill>
            <a:round/>
            <a:headEnd/>
            <a:tailEnd type="triangle" w="med" len="med"/>
          </a:ln>
        </p:spPr>
      </p:cxnSp>
      <p:grpSp>
        <p:nvGrpSpPr>
          <p:cNvPr id="132" name="Grupa 131"/>
          <p:cNvGrpSpPr/>
          <p:nvPr/>
        </p:nvGrpSpPr>
        <p:grpSpPr>
          <a:xfrm>
            <a:off x="2285984" y="5643578"/>
            <a:ext cx="2000264" cy="714380"/>
            <a:chOff x="2285984" y="5357826"/>
            <a:chExt cx="2000264" cy="714380"/>
          </a:xfrm>
        </p:grpSpPr>
        <p:sp>
          <p:nvSpPr>
            <p:cNvPr id="72" name="Prostokąt zaokrąglony 71"/>
            <p:cNvSpPr/>
            <p:nvPr/>
          </p:nvSpPr>
          <p:spPr>
            <a:xfrm>
              <a:off x="2285984" y="5357826"/>
              <a:ext cx="2000264" cy="714380"/>
            </a:xfrm>
            <a:prstGeom prst="roundRect">
              <a:avLst/>
            </a:prstGeom>
            <a:solidFill>
              <a:srgbClr val="92D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 dirty="0"/>
            </a:p>
          </p:txBody>
        </p:sp>
        <p:sp>
          <p:nvSpPr>
            <p:cNvPr id="66" name="Oval 198"/>
            <p:cNvSpPr>
              <a:spLocks noChangeArrowheads="1"/>
            </p:cNvSpPr>
            <p:nvPr/>
          </p:nvSpPr>
          <p:spPr bwMode="auto">
            <a:xfrm>
              <a:off x="2500298" y="5357826"/>
              <a:ext cx="1596420" cy="714380"/>
            </a:xfrm>
            <a:prstGeom prst="ellipse">
              <a:avLst/>
            </a:prstGeom>
            <a:noFill/>
            <a:ln w="25400">
              <a:noFill/>
              <a:round/>
              <a:headEnd/>
              <a:tailEnd/>
            </a:ln>
          </p:spPr>
          <p:txBody>
            <a:bodyPr wrap="none" lIns="61265" tIns="30632" rIns="61265" bIns="30632" anchor="ctr"/>
            <a:lstStyle/>
            <a:p>
              <a:pPr algn="ctr"/>
              <a:r>
                <a:rPr lang="pl-PL" sz="1200" b="1" dirty="0" smtClean="0">
                  <a:solidFill>
                    <a:srgbClr val="000000"/>
                  </a:solidFill>
                </a:rPr>
                <a:t>roztwór sacharozy + osad</a:t>
              </a:r>
              <a:br>
                <a:rPr lang="pl-PL" sz="1200" b="1" dirty="0" smtClean="0">
                  <a:solidFill>
                    <a:srgbClr val="000000"/>
                  </a:solidFill>
                </a:rPr>
              </a:br>
              <a:r>
                <a:rPr lang="pl-PL" sz="1200" b="1" dirty="0" smtClean="0">
                  <a:solidFill>
                    <a:srgbClr val="000000"/>
                  </a:solidFill>
                </a:rPr>
                <a:t>wytworzony przez</a:t>
              </a:r>
            </a:p>
            <a:p>
              <a:pPr algn="ctr"/>
              <a:r>
                <a:rPr lang="pl-PL" sz="1200" b="1" dirty="0" smtClean="0">
                  <a:solidFill>
                    <a:srgbClr val="000000"/>
                  </a:solidFill>
                </a:rPr>
                <a:t>zanieczyszczenia</a:t>
              </a:r>
              <a:endParaRPr lang="pl-PL" sz="1200" dirty="0"/>
            </a:p>
          </p:txBody>
        </p:sp>
      </p:grpSp>
      <p:grpSp>
        <p:nvGrpSpPr>
          <p:cNvPr id="121" name="Grupa 120"/>
          <p:cNvGrpSpPr/>
          <p:nvPr/>
        </p:nvGrpSpPr>
        <p:grpSpPr>
          <a:xfrm>
            <a:off x="7500958" y="1142984"/>
            <a:ext cx="1000132" cy="285752"/>
            <a:chOff x="8643934" y="357166"/>
            <a:chExt cx="1000132" cy="285752"/>
          </a:xfrm>
          <a:solidFill>
            <a:schemeClr val="accent6">
              <a:lumMod val="75000"/>
            </a:schemeClr>
          </a:solidFill>
        </p:grpSpPr>
        <p:sp>
          <p:nvSpPr>
            <p:cNvPr id="73" name="Prostokąt zaokrąglony 72"/>
            <p:cNvSpPr/>
            <p:nvPr/>
          </p:nvSpPr>
          <p:spPr>
            <a:xfrm>
              <a:off x="8643934" y="357166"/>
              <a:ext cx="1000132" cy="285752"/>
            </a:xfrm>
            <a:prstGeom prst="round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 dirty="0"/>
            </a:p>
          </p:txBody>
        </p:sp>
        <p:sp>
          <p:nvSpPr>
            <p:cNvPr id="74" name="Oval 198"/>
            <p:cNvSpPr>
              <a:spLocks noChangeArrowheads="1"/>
            </p:cNvSpPr>
            <p:nvPr/>
          </p:nvSpPr>
          <p:spPr bwMode="auto">
            <a:xfrm>
              <a:off x="8643966" y="428604"/>
              <a:ext cx="1000100" cy="142876"/>
            </a:xfrm>
            <a:prstGeom prst="ellipse">
              <a:avLst/>
            </a:prstGeom>
            <a:grpFill/>
            <a:ln w="25400">
              <a:noFill/>
              <a:round/>
              <a:headEnd/>
              <a:tailEnd/>
            </a:ln>
          </p:spPr>
          <p:txBody>
            <a:bodyPr wrap="none" lIns="61265" tIns="30632" rIns="61265" bIns="30632" anchor="ctr"/>
            <a:lstStyle/>
            <a:p>
              <a:pPr algn="ctr"/>
              <a:r>
                <a:rPr lang="pl-PL" sz="1200" b="1" dirty="0" smtClean="0">
                  <a:solidFill>
                    <a:srgbClr val="000000"/>
                  </a:solidFill>
                </a:rPr>
                <a:t>osad</a:t>
              </a:r>
              <a:endParaRPr lang="pl-PL" sz="1200" dirty="0"/>
            </a:p>
          </p:txBody>
        </p:sp>
      </p:grpSp>
      <p:grpSp>
        <p:nvGrpSpPr>
          <p:cNvPr id="151" name="Grupa 150"/>
          <p:cNvGrpSpPr/>
          <p:nvPr/>
        </p:nvGrpSpPr>
        <p:grpSpPr>
          <a:xfrm>
            <a:off x="5143504" y="1785926"/>
            <a:ext cx="2000264" cy="285752"/>
            <a:chOff x="5143504" y="1500174"/>
            <a:chExt cx="2000264" cy="285752"/>
          </a:xfrm>
        </p:grpSpPr>
        <p:sp>
          <p:nvSpPr>
            <p:cNvPr id="75" name="Prostokąt zaokrąglony 74"/>
            <p:cNvSpPr/>
            <p:nvPr/>
          </p:nvSpPr>
          <p:spPr>
            <a:xfrm>
              <a:off x="5143504" y="1500174"/>
              <a:ext cx="2000264" cy="285752"/>
            </a:xfrm>
            <a:prstGeom prst="roundRect">
              <a:avLst/>
            </a:prstGeom>
            <a:solidFill>
              <a:srgbClr val="92D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 dirty="0"/>
            </a:p>
          </p:txBody>
        </p:sp>
        <p:sp>
          <p:nvSpPr>
            <p:cNvPr id="76" name="Oval 198"/>
            <p:cNvSpPr>
              <a:spLocks noChangeArrowheads="1"/>
            </p:cNvSpPr>
            <p:nvPr/>
          </p:nvSpPr>
          <p:spPr bwMode="auto">
            <a:xfrm>
              <a:off x="5357818" y="1500174"/>
              <a:ext cx="1596420" cy="285752"/>
            </a:xfrm>
            <a:prstGeom prst="ellipse">
              <a:avLst/>
            </a:prstGeom>
            <a:noFill/>
            <a:ln w="25400">
              <a:noFill/>
              <a:round/>
              <a:headEnd/>
              <a:tailEnd/>
            </a:ln>
          </p:spPr>
          <p:txBody>
            <a:bodyPr wrap="none" lIns="61265" tIns="30632" rIns="61265" bIns="30632" anchor="ctr"/>
            <a:lstStyle/>
            <a:p>
              <a:pPr algn="ctr"/>
              <a:r>
                <a:rPr lang="pl-PL" sz="1200" b="1" dirty="0" smtClean="0">
                  <a:solidFill>
                    <a:srgbClr val="000000"/>
                  </a:solidFill>
                </a:rPr>
                <a:t>czysty roztwór sacharozy</a:t>
              </a:r>
              <a:endParaRPr lang="pl-PL" sz="1200" dirty="0"/>
            </a:p>
          </p:txBody>
        </p:sp>
      </p:grpSp>
      <p:sp>
        <p:nvSpPr>
          <p:cNvPr id="77" name="Rectangle 201"/>
          <p:cNvSpPr>
            <a:spLocks noChangeArrowheads="1"/>
          </p:cNvSpPr>
          <p:nvPr/>
        </p:nvSpPr>
        <p:spPr bwMode="auto">
          <a:xfrm>
            <a:off x="5429256" y="2357430"/>
            <a:ext cx="1428760" cy="285752"/>
          </a:xfrm>
          <a:prstGeom prst="rect">
            <a:avLst/>
          </a:prstGeom>
          <a:solidFill>
            <a:srgbClr val="00B0F0"/>
          </a:solidFill>
          <a:ln w="25400">
            <a:solidFill>
              <a:srgbClr val="000000"/>
            </a:solidFill>
            <a:miter lim="800000"/>
            <a:headEnd/>
            <a:tailEnd/>
          </a:ln>
        </p:spPr>
        <p:txBody>
          <a:bodyPr wrap="none" lIns="61265" tIns="30632" rIns="61265" bIns="30632" anchor="ctr"/>
          <a:lstStyle/>
          <a:p>
            <a:pPr algn="ctr"/>
            <a:r>
              <a:rPr lang="pl-PL" sz="1200" b="1" dirty="0" smtClean="0">
                <a:solidFill>
                  <a:srgbClr val="000000"/>
                </a:solidFill>
              </a:rPr>
              <a:t>odparowanie wody</a:t>
            </a:r>
            <a:endParaRPr lang="pl-PL" sz="1200" dirty="0"/>
          </a:p>
        </p:txBody>
      </p:sp>
      <p:grpSp>
        <p:nvGrpSpPr>
          <p:cNvPr id="136" name="Grupa 135"/>
          <p:cNvGrpSpPr/>
          <p:nvPr/>
        </p:nvGrpSpPr>
        <p:grpSpPr>
          <a:xfrm>
            <a:off x="4857752" y="2928934"/>
            <a:ext cx="2643206" cy="285752"/>
            <a:chOff x="4857752" y="2643182"/>
            <a:chExt cx="2643206" cy="285752"/>
          </a:xfrm>
          <a:solidFill>
            <a:srgbClr val="92D050"/>
          </a:solidFill>
        </p:grpSpPr>
        <p:sp>
          <p:nvSpPr>
            <p:cNvPr id="78" name="Prostokąt zaokrąglony 77"/>
            <p:cNvSpPr/>
            <p:nvPr/>
          </p:nvSpPr>
          <p:spPr>
            <a:xfrm>
              <a:off x="4857752" y="2643182"/>
              <a:ext cx="2643206" cy="285752"/>
            </a:xfrm>
            <a:prstGeom prst="round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 dirty="0"/>
            </a:p>
          </p:txBody>
        </p:sp>
        <p:sp>
          <p:nvSpPr>
            <p:cNvPr id="79" name="Oval 198"/>
            <p:cNvSpPr>
              <a:spLocks noChangeArrowheads="1"/>
            </p:cNvSpPr>
            <p:nvPr/>
          </p:nvSpPr>
          <p:spPr bwMode="auto">
            <a:xfrm>
              <a:off x="4857752" y="2714620"/>
              <a:ext cx="2643206" cy="142876"/>
            </a:xfrm>
            <a:prstGeom prst="ellipse">
              <a:avLst/>
            </a:prstGeom>
            <a:grpFill/>
            <a:ln w="25400">
              <a:noFill/>
              <a:round/>
              <a:headEnd/>
              <a:tailEnd/>
            </a:ln>
          </p:spPr>
          <p:txBody>
            <a:bodyPr wrap="none" lIns="61265" tIns="30632" rIns="61265" bIns="30632" anchor="ctr"/>
            <a:lstStyle/>
            <a:p>
              <a:pPr algn="ctr"/>
              <a:r>
                <a:rPr lang="pl-PL" sz="1200" b="1" dirty="0" smtClean="0">
                  <a:solidFill>
                    <a:srgbClr val="000000"/>
                  </a:solidFill>
                </a:rPr>
                <a:t>roztwór nasycony + kryształy sacharozy</a:t>
              </a:r>
              <a:endParaRPr lang="pl-PL" sz="1200" dirty="0"/>
            </a:p>
          </p:txBody>
        </p:sp>
      </p:grpSp>
      <p:sp>
        <p:nvSpPr>
          <p:cNvPr id="80" name="Rectangle 201"/>
          <p:cNvSpPr>
            <a:spLocks noChangeArrowheads="1"/>
          </p:cNvSpPr>
          <p:nvPr/>
        </p:nvSpPr>
        <p:spPr bwMode="auto">
          <a:xfrm>
            <a:off x="4857752" y="3500438"/>
            <a:ext cx="2571768" cy="357190"/>
          </a:xfrm>
          <a:prstGeom prst="rect">
            <a:avLst/>
          </a:prstGeom>
          <a:solidFill>
            <a:srgbClr val="00B0F0"/>
          </a:solidFill>
          <a:ln w="25400">
            <a:solidFill>
              <a:srgbClr val="000000"/>
            </a:solidFill>
            <a:miter lim="800000"/>
            <a:headEnd/>
            <a:tailEnd/>
          </a:ln>
        </p:spPr>
        <p:txBody>
          <a:bodyPr wrap="none" lIns="61265" tIns="30632" rIns="61265" bIns="30632" anchor="ctr"/>
          <a:lstStyle/>
          <a:p>
            <a:pPr algn="ctr"/>
            <a:r>
              <a:rPr lang="pl-PL" sz="1200" b="1" dirty="0" smtClean="0">
                <a:solidFill>
                  <a:srgbClr val="000000"/>
                </a:solidFill>
              </a:rPr>
              <a:t>oddzielanie kryształów (odwirowanie)</a:t>
            </a:r>
          </a:p>
        </p:txBody>
      </p:sp>
      <p:grpSp>
        <p:nvGrpSpPr>
          <p:cNvPr id="135" name="Grupa 134"/>
          <p:cNvGrpSpPr/>
          <p:nvPr/>
        </p:nvGrpSpPr>
        <p:grpSpPr>
          <a:xfrm>
            <a:off x="7715272" y="3571876"/>
            <a:ext cx="1285884" cy="285752"/>
            <a:chOff x="7715272" y="3143248"/>
            <a:chExt cx="1285884" cy="285752"/>
          </a:xfrm>
          <a:solidFill>
            <a:srgbClr val="92D050"/>
          </a:solidFill>
        </p:grpSpPr>
        <p:sp>
          <p:nvSpPr>
            <p:cNvPr id="81" name="Prostokąt zaokrąglony 80"/>
            <p:cNvSpPr/>
            <p:nvPr/>
          </p:nvSpPr>
          <p:spPr>
            <a:xfrm>
              <a:off x="7715272" y="3143248"/>
              <a:ext cx="1285884" cy="285752"/>
            </a:xfrm>
            <a:prstGeom prst="round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 dirty="0"/>
            </a:p>
          </p:txBody>
        </p:sp>
        <p:sp>
          <p:nvSpPr>
            <p:cNvPr id="82" name="Oval 198"/>
            <p:cNvSpPr>
              <a:spLocks noChangeArrowheads="1"/>
            </p:cNvSpPr>
            <p:nvPr/>
          </p:nvSpPr>
          <p:spPr bwMode="auto">
            <a:xfrm>
              <a:off x="7715272" y="3214686"/>
              <a:ext cx="1261100" cy="142876"/>
            </a:xfrm>
            <a:prstGeom prst="ellipse">
              <a:avLst/>
            </a:prstGeom>
            <a:grpFill/>
            <a:ln w="25400">
              <a:noFill/>
              <a:round/>
              <a:headEnd/>
              <a:tailEnd/>
            </a:ln>
          </p:spPr>
          <p:txBody>
            <a:bodyPr wrap="none" lIns="61265" tIns="30632" rIns="61265" bIns="30632" anchor="ctr"/>
            <a:lstStyle/>
            <a:p>
              <a:pPr algn="ctr"/>
              <a:r>
                <a:rPr lang="pl-PL" sz="1200" b="1" dirty="0" smtClean="0">
                  <a:solidFill>
                    <a:srgbClr val="000000"/>
                  </a:solidFill>
                </a:rPr>
                <a:t>roztwór sacharozy</a:t>
              </a:r>
              <a:endParaRPr lang="pl-PL" sz="1200" dirty="0"/>
            </a:p>
          </p:txBody>
        </p:sp>
      </p:grpSp>
      <p:grpSp>
        <p:nvGrpSpPr>
          <p:cNvPr id="134" name="Grupa 133"/>
          <p:cNvGrpSpPr/>
          <p:nvPr/>
        </p:nvGrpSpPr>
        <p:grpSpPr>
          <a:xfrm>
            <a:off x="5143504" y="4143380"/>
            <a:ext cx="2000264" cy="285752"/>
            <a:chOff x="5143504" y="3786190"/>
            <a:chExt cx="2000264" cy="285752"/>
          </a:xfrm>
          <a:solidFill>
            <a:srgbClr val="92D050"/>
          </a:solidFill>
        </p:grpSpPr>
        <p:sp>
          <p:nvSpPr>
            <p:cNvPr id="83" name="Prostokąt zaokrąglony 82"/>
            <p:cNvSpPr/>
            <p:nvPr/>
          </p:nvSpPr>
          <p:spPr>
            <a:xfrm>
              <a:off x="5143504" y="3786190"/>
              <a:ext cx="2000264" cy="285752"/>
            </a:xfrm>
            <a:prstGeom prst="round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 dirty="0"/>
            </a:p>
          </p:txBody>
        </p:sp>
        <p:sp>
          <p:nvSpPr>
            <p:cNvPr id="84" name="Oval 198"/>
            <p:cNvSpPr>
              <a:spLocks noChangeArrowheads="1"/>
            </p:cNvSpPr>
            <p:nvPr/>
          </p:nvSpPr>
          <p:spPr bwMode="auto">
            <a:xfrm>
              <a:off x="5357818" y="3857628"/>
              <a:ext cx="1596420" cy="142876"/>
            </a:xfrm>
            <a:prstGeom prst="ellipse">
              <a:avLst/>
            </a:prstGeom>
            <a:grpFill/>
            <a:ln w="25400">
              <a:noFill/>
              <a:round/>
              <a:headEnd/>
              <a:tailEnd/>
            </a:ln>
          </p:spPr>
          <p:txBody>
            <a:bodyPr wrap="none" lIns="61265" tIns="30632" rIns="61265" bIns="30632" anchor="ctr"/>
            <a:lstStyle/>
            <a:p>
              <a:pPr algn="ctr"/>
              <a:r>
                <a:rPr lang="pl-PL" sz="1200" b="1" dirty="0" smtClean="0">
                  <a:solidFill>
                    <a:srgbClr val="000000"/>
                  </a:solidFill>
                </a:rPr>
                <a:t>wilgotne kryształy sacharozy</a:t>
              </a:r>
              <a:endParaRPr lang="pl-PL" sz="1200" dirty="0"/>
            </a:p>
          </p:txBody>
        </p:sp>
      </p:grpSp>
      <p:grpSp>
        <p:nvGrpSpPr>
          <p:cNvPr id="133" name="Grupa 132"/>
          <p:cNvGrpSpPr/>
          <p:nvPr/>
        </p:nvGrpSpPr>
        <p:grpSpPr>
          <a:xfrm>
            <a:off x="5357818" y="5357826"/>
            <a:ext cx="1571636" cy="285752"/>
            <a:chOff x="5429256" y="4929198"/>
            <a:chExt cx="1571636" cy="285752"/>
          </a:xfrm>
        </p:grpSpPr>
        <p:sp>
          <p:nvSpPr>
            <p:cNvPr id="85" name="Prostokąt zaokrąglony 84"/>
            <p:cNvSpPr/>
            <p:nvPr/>
          </p:nvSpPr>
          <p:spPr>
            <a:xfrm>
              <a:off x="5429256" y="4929198"/>
              <a:ext cx="1571636" cy="285752"/>
            </a:xfrm>
            <a:prstGeom prst="roundRect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 dirty="0"/>
            </a:p>
          </p:txBody>
        </p:sp>
        <p:sp>
          <p:nvSpPr>
            <p:cNvPr id="86" name="Oval 198"/>
            <p:cNvSpPr>
              <a:spLocks noChangeArrowheads="1"/>
            </p:cNvSpPr>
            <p:nvPr/>
          </p:nvSpPr>
          <p:spPr bwMode="auto">
            <a:xfrm>
              <a:off x="5525478" y="4929198"/>
              <a:ext cx="1403976" cy="285752"/>
            </a:xfrm>
            <a:prstGeom prst="ellipse">
              <a:avLst/>
            </a:prstGeom>
            <a:noFill/>
            <a:ln w="25400">
              <a:noFill/>
              <a:round/>
              <a:headEnd/>
              <a:tailEnd/>
            </a:ln>
          </p:spPr>
          <p:txBody>
            <a:bodyPr wrap="none" lIns="61265" tIns="30632" rIns="61265" bIns="30632" anchor="ctr"/>
            <a:lstStyle/>
            <a:p>
              <a:pPr algn="ctr"/>
              <a:r>
                <a:rPr lang="pl-PL" sz="1200" b="1" dirty="0" smtClean="0">
                  <a:solidFill>
                    <a:srgbClr val="000000"/>
                  </a:solidFill>
                </a:rPr>
                <a:t>kryształy sacharozy</a:t>
              </a:r>
              <a:endParaRPr lang="pl-PL" sz="1200" dirty="0"/>
            </a:p>
          </p:txBody>
        </p:sp>
      </p:grpSp>
      <p:sp>
        <p:nvSpPr>
          <p:cNvPr id="87" name="Rectangle 201"/>
          <p:cNvSpPr>
            <a:spLocks noChangeArrowheads="1"/>
          </p:cNvSpPr>
          <p:nvPr/>
        </p:nvSpPr>
        <p:spPr bwMode="auto">
          <a:xfrm>
            <a:off x="5643570" y="4714884"/>
            <a:ext cx="1000132" cy="357190"/>
          </a:xfrm>
          <a:prstGeom prst="rect">
            <a:avLst/>
          </a:prstGeom>
          <a:solidFill>
            <a:srgbClr val="00B0F0"/>
          </a:solidFill>
          <a:ln w="25400">
            <a:solidFill>
              <a:srgbClr val="000000"/>
            </a:solidFill>
            <a:miter lim="800000"/>
            <a:headEnd/>
            <a:tailEnd/>
          </a:ln>
        </p:spPr>
        <p:txBody>
          <a:bodyPr wrap="none" lIns="61265" tIns="30632" rIns="61265" bIns="30632" anchor="ctr"/>
          <a:lstStyle/>
          <a:p>
            <a:pPr algn="ctr"/>
            <a:r>
              <a:rPr lang="pl-PL" sz="1200" b="1" dirty="0" smtClean="0">
                <a:solidFill>
                  <a:srgbClr val="000000"/>
                </a:solidFill>
              </a:rPr>
              <a:t>suszenie</a:t>
            </a:r>
          </a:p>
        </p:txBody>
      </p:sp>
      <p:cxnSp>
        <p:nvCxnSpPr>
          <p:cNvPr id="98" name="AutoShape 202"/>
          <p:cNvCxnSpPr>
            <a:cxnSpLocks noChangeShapeType="1"/>
          </p:cNvCxnSpPr>
          <p:nvPr/>
        </p:nvCxnSpPr>
        <p:spPr bwMode="auto">
          <a:xfrm>
            <a:off x="7143768" y="1287448"/>
            <a:ext cx="357190" cy="1588"/>
          </a:xfrm>
          <a:prstGeom prst="straightConnector1">
            <a:avLst/>
          </a:prstGeom>
          <a:noFill/>
          <a:ln w="25400">
            <a:solidFill>
              <a:srgbClr val="003366"/>
            </a:solidFill>
            <a:round/>
            <a:headEnd/>
            <a:tailEnd type="triangle" w="med" len="med"/>
          </a:ln>
        </p:spPr>
      </p:cxnSp>
      <p:cxnSp>
        <p:nvCxnSpPr>
          <p:cNvPr id="104" name="AutoShape 202"/>
          <p:cNvCxnSpPr>
            <a:cxnSpLocks noChangeShapeType="1"/>
            <a:endCxn id="61" idx="0"/>
          </p:cNvCxnSpPr>
          <p:nvPr/>
        </p:nvCxnSpPr>
        <p:spPr bwMode="auto">
          <a:xfrm flipV="1">
            <a:off x="4286248" y="1142984"/>
            <a:ext cx="1857388" cy="4857784"/>
          </a:xfrm>
          <a:prstGeom prst="bentConnector4">
            <a:avLst>
              <a:gd name="adj1" fmla="val 15886"/>
              <a:gd name="adj2" fmla="val 104706"/>
            </a:avLst>
          </a:prstGeom>
          <a:noFill/>
          <a:ln w="25400">
            <a:solidFill>
              <a:srgbClr val="003366"/>
            </a:solidFill>
            <a:round/>
            <a:headEnd/>
            <a:tailEnd type="triangle" w="med" len="med"/>
          </a:ln>
        </p:spPr>
      </p:cxnSp>
      <p:cxnSp>
        <p:nvCxnSpPr>
          <p:cNvPr id="107" name="AutoShape 202"/>
          <p:cNvCxnSpPr>
            <a:cxnSpLocks noChangeShapeType="1"/>
          </p:cNvCxnSpPr>
          <p:nvPr/>
        </p:nvCxnSpPr>
        <p:spPr bwMode="auto">
          <a:xfrm rot="5400000">
            <a:off x="6001157" y="2214157"/>
            <a:ext cx="285752" cy="794"/>
          </a:xfrm>
          <a:prstGeom prst="straightConnector1">
            <a:avLst/>
          </a:prstGeom>
          <a:noFill/>
          <a:ln w="25400">
            <a:solidFill>
              <a:srgbClr val="003366"/>
            </a:solidFill>
            <a:round/>
            <a:headEnd/>
            <a:tailEnd type="triangle" w="med" len="med"/>
          </a:ln>
        </p:spPr>
      </p:cxnSp>
      <p:cxnSp>
        <p:nvCxnSpPr>
          <p:cNvPr id="108" name="AutoShape 202"/>
          <p:cNvCxnSpPr>
            <a:cxnSpLocks noChangeShapeType="1"/>
          </p:cNvCxnSpPr>
          <p:nvPr/>
        </p:nvCxnSpPr>
        <p:spPr bwMode="auto">
          <a:xfrm rot="5400000">
            <a:off x="6000363" y="2785661"/>
            <a:ext cx="285752" cy="794"/>
          </a:xfrm>
          <a:prstGeom prst="straightConnector1">
            <a:avLst/>
          </a:prstGeom>
          <a:noFill/>
          <a:ln w="25400">
            <a:solidFill>
              <a:srgbClr val="003366"/>
            </a:solidFill>
            <a:round/>
            <a:headEnd/>
            <a:tailEnd type="triangle" w="med" len="med"/>
          </a:ln>
        </p:spPr>
      </p:cxnSp>
      <p:cxnSp>
        <p:nvCxnSpPr>
          <p:cNvPr id="109" name="AutoShape 202"/>
          <p:cNvCxnSpPr>
            <a:cxnSpLocks noChangeShapeType="1"/>
          </p:cNvCxnSpPr>
          <p:nvPr/>
        </p:nvCxnSpPr>
        <p:spPr bwMode="auto">
          <a:xfrm rot="5400000">
            <a:off x="6000363" y="3357165"/>
            <a:ext cx="285752" cy="794"/>
          </a:xfrm>
          <a:prstGeom prst="straightConnector1">
            <a:avLst/>
          </a:prstGeom>
          <a:noFill/>
          <a:ln w="25400">
            <a:solidFill>
              <a:srgbClr val="003366"/>
            </a:solidFill>
            <a:round/>
            <a:headEnd/>
            <a:tailEnd type="triangle" w="med" len="med"/>
          </a:ln>
        </p:spPr>
      </p:cxnSp>
      <p:cxnSp>
        <p:nvCxnSpPr>
          <p:cNvPr id="110" name="AutoShape 202"/>
          <p:cNvCxnSpPr>
            <a:cxnSpLocks noChangeShapeType="1"/>
          </p:cNvCxnSpPr>
          <p:nvPr/>
        </p:nvCxnSpPr>
        <p:spPr bwMode="auto">
          <a:xfrm rot="5400000">
            <a:off x="6001157" y="4000107"/>
            <a:ext cx="285752" cy="794"/>
          </a:xfrm>
          <a:prstGeom prst="straightConnector1">
            <a:avLst/>
          </a:prstGeom>
          <a:noFill/>
          <a:ln w="25400">
            <a:solidFill>
              <a:srgbClr val="003366"/>
            </a:solidFill>
            <a:round/>
            <a:headEnd/>
            <a:tailEnd type="triangle" w="med" len="med"/>
          </a:ln>
        </p:spPr>
      </p:cxnSp>
      <p:cxnSp>
        <p:nvCxnSpPr>
          <p:cNvPr id="111" name="AutoShape 202"/>
          <p:cNvCxnSpPr>
            <a:cxnSpLocks noChangeShapeType="1"/>
          </p:cNvCxnSpPr>
          <p:nvPr/>
        </p:nvCxnSpPr>
        <p:spPr bwMode="auto">
          <a:xfrm rot="5400000">
            <a:off x="6000363" y="4571611"/>
            <a:ext cx="285752" cy="794"/>
          </a:xfrm>
          <a:prstGeom prst="straightConnector1">
            <a:avLst/>
          </a:prstGeom>
          <a:noFill/>
          <a:ln w="25400">
            <a:solidFill>
              <a:srgbClr val="003366"/>
            </a:solidFill>
            <a:round/>
            <a:headEnd/>
            <a:tailEnd type="triangle" w="med" len="med"/>
          </a:ln>
        </p:spPr>
      </p:cxnSp>
      <p:cxnSp>
        <p:nvCxnSpPr>
          <p:cNvPr id="113" name="AutoShape 202"/>
          <p:cNvCxnSpPr>
            <a:cxnSpLocks noChangeShapeType="1"/>
          </p:cNvCxnSpPr>
          <p:nvPr/>
        </p:nvCxnSpPr>
        <p:spPr bwMode="auto">
          <a:xfrm rot="5400000">
            <a:off x="6000363" y="5214553"/>
            <a:ext cx="285752" cy="794"/>
          </a:xfrm>
          <a:prstGeom prst="straightConnector1">
            <a:avLst/>
          </a:prstGeom>
          <a:noFill/>
          <a:ln w="25400">
            <a:solidFill>
              <a:srgbClr val="003366"/>
            </a:solidFill>
            <a:round/>
            <a:headEnd/>
            <a:tailEnd type="triangle" w="med" len="med"/>
          </a:ln>
        </p:spPr>
      </p:cxnSp>
      <p:cxnSp>
        <p:nvCxnSpPr>
          <p:cNvPr id="123" name="AutoShape 202"/>
          <p:cNvCxnSpPr>
            <a:cxnSpLocks noChangeShapeType="1"/>
          </p:cNvCxnSpPr>
          <p:nvPr/>
        </p:nvCxnSpPr>
        <p:spPr bwMode="auto">
          <a:xfrm rot="5400000">
            <a:off x="3142843" y="1785529"/>
            <a:ext cx="285752" cy="794"/>
          </a:xfrm>
          <a:prstGeom prst="straightConnector1">
            <a:avLst/>
          </a:prstGeom>
          <a:noFill/>
          <a:ln w="25400">
            <a:solidFill>
              <a:srgbClr val="003366"/>
            </a:solidFill>
            <a:round/>
            <a:headEnd/>
            <a:tailEnd type="triangle" w="med" len="med"/>
          </a:ln>
        </p:spPr>
      </p:cxnSp>
      <p:cxnSp>
        <p:nvCxnSpPr>
          <p:cNvPr id="137" name="AutoShape 202"/>
          <p:cNvCxnSpPr>
            <a:cxnSpLocks noChangeShapeType="1"/>
            <a:stCxn id="61" idx="2"/>
          </p:cNvCxnSpPr>
          <p:nvPr/>
        </p:nvCxnSpPr>
        <p:spPr bwMode="auto">
          <a:xfrm rot="5400000">
            <a:off x="5965041" y="1607331"/>
            <a:ext cx="357190" cy="1588"/>
          </a:xfrm>
          <a:prstGeom prst="straightConnector1">
            <a:avLst/>
          </a:prstGeom>
          <a:noFill/>
          <a:ln w="25400">
            <a:solidFill>
              <a:srgbClr val="003366"/>
            </a:solidFill>
            <a:round/>
            <a:headEnd/>
            <a:tailEnd type="triangle" w="med" len="med"/>
          </a:ln>
        </p:spPr>
      </p:cxnSp>
      <p:cxnSp>
        <p:nvCxnSpPr>
          <p:cNvPr id="139" name="AutoShape 202"/>
          <p:cNvCxnSpPr>
            <a:cxnSpLocks noChangeShapeType="1"/>
          </p:cNvCxnSpPr>
          <p:nvPr/>
        </p:nvCxnSpPr>
        <p:spPr bwMode="auto">
          <a:xfrm>
            <a:off x="7429520" y="3714752"/>
            <a:ext cx="285752" cy="1588"/>
          </a:xfrm>
          <a:prstGeom prst="straightConnector1">
            <a:avLst/>
          </a:prstGeom>
          <a:noFill/>
          <a:ln w="25400">
            <a:solidFill>
              <a:srgbClr val="003366"/>
            </a:solidFill>
            <a:round/>
            <a:headEnd/>
            <a:tailEnd type="triangle" w="med" len="med"/>
          </a:ln>
        </p:spPr>
      </p:cxnSp>
      <p:cxnSp>
        <p:nvCxnSpPr>
          <p:cNvPr id="141" name="AutoShape 202"/>
          <p:cNvCxnSpPr>
            <a:cxnSpLocks noChangeShapeType="1"/>
            <a:endCxn id="77" idx="3"/>
          </p:cNvCxnSpPr>
          <p:nvPr/>
        </p:nvCxnSpPr>
        <p:spPr bwMode="auto">
          <a:xfrm rot="16200000" flipV="1">
            <a:off x="7072330" y="2285992"/>
            <a:ext cx="1071570" cy="1500198"/>
          </a:xfrm>
          <a:prstGeom prst="bentConnector2">
            <a:avLst/>
          </a:prstGeom>
          <a:noFill/>
          <a:ln w="25400">
            <a:solidFill>
              <a:srgbClr val="003366"/>
            </a:solidFill>
            <a:round/>
            <a:headEnd/>
            <a:tailEnd type="triangle" w="med" len="med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2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2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2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20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20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20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20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2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2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20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2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2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2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2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12" grpId="0" animBg="1"/>
      <p:bldP spid="60" grpId="0" animBg="1"/>
      <p:bldP spid="61" grpId="0" animBg="1"/>
      <p:bldP spid="77" grpId="0" animBg="1"/>
      <p:bldP spid="80" grpId="0" animBg="1"/>
      <p:bldP spid="8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214282" y="642918"/>
          <a:ext cx="8524875" cy="4857784"/>
        </p:xfrm>
        <a:graphic>
          <a:graphicData uri="http://schemas.openxmlformats.org/presentationml/2006/ole">
            <p:oleObj spid="_x0000_s1026" name="Image" r:id="rId3" imgW="11365079" imgH="5904762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226</TotalTime>
  <Words>765</Words>
  <Application>Microsoft Office PowerPoint</Application>
  <PresentationFormat>Pokaz na ekranie (4:3)</PresentationFormat>
  <Paragraphs>58</Paragraphs>
  <Slides>15</Slides>
  <Notes>0</Notes>
  <HiddenSlides>0</HiddenSlides>
  <MMClips>0</MMClips>
  <ScaleCrop>false</ScaleCrop>
  <HeadingPairs>
    <vt:vector size="6" baseType="variant">
      <vt:variant>
        <vt:lpstr>Motyw</vt:lpstr>
      </vt:variant>
      <vt:variant>
        <vt:i4>1</vt:i4>
      </vt:variant>
      <vt:variant>
        <vt:lpstr>Osadzone serwery OLE</vt:lpstr>
      </vt:variant>
      <vt:variant>
        <vt:i4>1</vt:i4>
      </vt:variant>
      <vt:variant>
        <vt:lpstr>Tytuły slajdów</vt:lpstr>
      </vt:variant>
      <vt:variant>
        <vt:i4>15</vt:i4>
      </vt:variant>
    </vt:vector>
  </HeadingPairs>
  <TitlesOfParts>
    <vt:vector size="17" baseType="lpstr">
      <vt:lpstr>Motyw pakietu Office</vt:lpstr>
      <vt:lpstr>Image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  <vt:lpstr>Slajd 13</vt:lpstr>
      <vt:lpstr>Slajd 14</vt:lpstr>
      <vt:lpstr>Slajd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Zbigniew Rzemieniuk</dc:creator>
  <cp:lastModifiedBy>Zbigniew Rzemieniuk</cp:lastModifiedBy>
  <cp:revision>36</cp:revision>
  <dcterms:created xsi:type="dcterms:W3CDTF">2009-11-11T05:07:44Z</dcterms:created>
  <dcterms:modified xsi:type="dcterms:W3CDTF">2009-12-01T18:57:40Z</dcterms:modified>
</cp:coreProperties>
</file>