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78" r:id="rId9"/>
    <p:sldId id="279" r:id="rId10"/>
    <p:sldId id="280" r:id="rId11"/>
    <p:sldId id="281" r:id="rId12"/>
    <p:sldId id="282" r:id="rId13"/>
    <p:sldId id="283" r:id="rId14"/>
    <p:sldId id="274" r:id="rId15"/>
    <p:sldId id="266" r:id="rId16"/>
    <p:sldId id="268" r:id="rId17"/>
    <p:sldId id="277" r:id="rId18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4812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2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9DB8D-A400-4874-B012-613D2C17FDD0}" type="datetimeFigureOut">
              <a:rPr lang="pl-PL" smtClean="0"/>
              <a:pPr/>
              <a:t>2009-10-04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F0403-22CB-407C-9BA0-A22DE217E03A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9DB8D-A400-4874-B012-613D2C17FDD0}" type="datetimeFigureOut">
              <a:rPr lang="pl-PL" smtClean="0"/>
              <a:pPr/>
              <a:t>2009-10-04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F0403-22CB-407C-9BA0-A22DE217E03A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9DB8D-A400-4874-B012-613D2C17FDD0}" type="datetimeFigureOut">
              <a:rPr lang="pl-PL" smtClean="0"/>
              <a:pPr/>
              <a:t>2009-10-04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F0403-22CB-407C-9BA0-A22DE217E03A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9DB8D-A400-4874-B012-613D2C17FDD0}" type="datetimeFigureOut">
              <a:rPr lang="pl-PL" smtClean="0"/>
              <a:pPr/>
              <a:t>2009-10-04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F0403-22CB-407C-9BA0-A22DE217E03A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9DB8D-A400-4874-B012-613D2C17FDD0}" type="datetimeFigureOut">
              <a:rPr lang="pl-PL" smtClean="0"/>
              <a:pPr/>
              <a:t>2009-10-04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F0403-22CB-407C-9BA0-A22DE217E03A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9DB8D-A400-4874-B012-613D2C17FDD0}" type="datetimeFigureOut">
              <a:rPr lang="pl-PL" smtClean="0"/>
              <a:pPr/>
              <a:t>2009-10-04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F0403-22CB-407C-9BA0-A22DE217E03A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9DB8D-A400-4874-B012-613D2C17FDD0}" type="datetimeFigureOut">
              <a:rPr lang="pl-PL" smtClean="0"/>
              <a:pPr/>
              <a:t>2009-10-04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F0403-22CB-407C-9BA0-A22DE217E03A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9DB8D-A400-4874-B012-613D2C17FDD0}" type="datetimeFigureOut">
              <a:rPr lang="pl-PL" smtClean="0"/>
              <a:pPr/>
              <a:t>2009-10-04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F0403-22CB-407C-9BA0-A22DE217E03A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9DB8D-A400-4874-B012-613D2C17FDD0}" type="datetimeFigureOut">
              <a:rPr lang="pl-PL" smtClean="0"/>
              <a:pPr/>
              <a:t>2009-10-04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F0403-22CB-407C-9BA0-A22DE217E03A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9DB8D-A400-4874-B012-613D2C17FDD0}" type="datetimeFigureOut">
              <a:rPr lang="pl-PL" smtClean="0"/>
              <a:pPr/>
              <a:t>2009-10-04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F0403-22CB-407C-9BA0-A22DE217E03A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9DB8D-A400-4874-B012-613D2C17FDD0}" type="datetimeFigureOut">
              <a:rPr lang="pl-PL" smtClean="0"/>
              <a:pPr/>
              <a:t>2009-10-04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F0403-22CB-407C-9BA0-A22DE217E03A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 bright="29000"/>
          </a:blip>
          <a:srcRect/>
          <a:stretch>
            <a:fillRect t="-50000" b="-5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C9DB8D-A400-4874-B012-613D2C17FDD0}" type="datetimeFigureOut">
              <a:rPr lang="pl-PL" smtClean="0"/>
              <a:pPr/>
              <a:t>2009-10-04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0F0403-22CB-407C-9BA0-A22DE217E03A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pl-PL" sz="6700" dirty="0" smtClean="0">
                <a:solidFill>
                  <a:srgbClr val="C00000"/>
                </a:solidFill>
              </a:rPr>
              <a:t>Scenariusz lekcji chemii:</a:t>
            </a:r>
            <a:r>
              <a:rPr lang="pl-PL" dirty="0" smtClean="0">
                <a:solidFill>
                  <a:srgbClr val="C00000"/>
                </a:solidFill>
              </a:rPr>
              <a:t/>
            </a:r>
            <a:br>
              <a:rPr lang="pl-PL" dirty="0" smtClean="0">
                <a:solidFill>
                  <a:srgbClr val="C00000"/>
                </a:solidFill>
              </a:rPr>
            </a:br>
            <a:r>
              <a:rPr lang="pl-PL" b="1" dirty="0" smtClean="0">
                <a:solidFill>
                  <a:srgbClr val="00B050"/>
                </a:solidFill>
              </a:rPr>
              <a:t>„Woda jako rozpuszczalnik”</a:t>
            </a:r>
            <a:endParaRPr lang="pl-PL" b="1" dirty="0">
              <a:solidFill>
                <a:srgbClr val="00B050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3071802" y="5929330"/>
            <a:ext cx="5829296" cy="681030"/>
          </a:xfrm>
        </p:spPr>
        <p:txBody>
          <a:bodyPr>
            <a:normAutofit fontScale="92500"/>
          </a:bodyPr>
          <a:lstStyle/>
          <a:p>
            <a:r>
              <a:rPr lang="pl-PL" dirty="0" smtClean="0">
                <a:solidFill>
                  <a:srgbClr val="00B0F0"/>
                </a:solidFill>
              </a:rPr>
              <a:t>opracowanie: Zbigniew Rzemieniuk</a:t>
            </a:r>
            <a:endParaRPr lang="pl-PL" dirty="0">
              <a:solidFill>
                <a:srgbClr val="00B0F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82726"/>
          </a:xfrm>
        </p:spPr>
        <p:txBody>
          <a:bodyPr>
            <a:noAutofit/>
          </a:bodyPr>
          <a:lstStyle/>
          <a:p>
            <a:pPr algn="l"/>
            <a:r>
              <a:rPr lang="pl-PL" sz="2000" b="1" dirty="0">
                <a:solidFill>
                  <a:srgbClr val="FF0000"/>
                </a:solidFill>
              </a:rPr>
              <a:t>Dział: Woda w procesach fizycznych i chemicznych. </a:t>
            </a:r>
            <a:r>
              <a:rPr lang="pl-PL" sz="2000" b="1" dirty="0" smtClean="0">
                <a:solidFill>
                  <a:srgbClr val="FF0000"/>
                </a:solidFill>
              </a:rPr>
              <a:t/>
            </a:r>
            <a:br>
              <a:rPr lang="pl-PL" sz="2000" b="1" dirty="0" smtClean="0">
                <a:solidFill>
                  <a:srgbClr val="FF0000"/>
                </a:solidFill>
              </a:rPr>
            </a:br>
            <a:r>
              <a:rPr lang="pl-PL" sz="2000" b="1" dirty="0" smtClean="0">
                <a:solidFill>
                  <a:srgbClr val="FF0000"/>
                </a:solidFill>
              </a:rPr>
              <a:t>Program </a:t>
            </a:r>
            <a:r>
              <a:rPr lang="pl-PL" sz="2000" b="1" dirty="0">
                <a:solidFill>
                  <a:srgbClr val="FF0000"/>
                </a:solidFill>
              </a:rPr>
              <a:t>– „Chemia i my” DKW-4014-76/99.</a:t>
            </a:r>
            <a:r>
              <a:rPr lang="pl-PL" sz="2400" dirty="0"/>
              <a:t/>
            </a:r>
            <a:br>
              <a:rPr lang="pl-PL" sz="2400" dirty="0"/>
            </a:br>
            <a:r>
              <a:rPr lang="pl-PL" sz="2400" b="1" dirty="0">
                <a:solidFill>
                  <a:srgbClr val="0070C0"/>
                </a:solidFill>
              </a:rPr>
              <a:t>Temat: </a:t>
            </a:r>
            <a:r>
              <a:rPr lang="pl-PL" sz="2400" b="1" dirty="0" smtClean="0">
                <a:solidFill>
                  <a:srgbClr val="0070C0"/>
                </a:solidFill>
              </a:rPr>
              <a:t/>
            </a:r>
            <a:br>
              <a:rPr lang="pl-PL" sz="2400" b="1" dirty="0" smtClean="0">
                <a:solidFill>
                  <a:srgbClr val="0070C0"/>
                </a:solidFill>
              </a:rPr>
            </a:br>
            <a:r>
              <a:rPr lang="pl-PL" sz="2400" b="1" dirty="0" smtClean="0">
                <a:solidFill>
                  <a:srgbClr val="0070C0"/>
                </a:solidFill>
              </a:rPr>
              <a:t>Woda jako rozpuszczalnik.</a:t>
            </a:r>
            <a:r>
              <a:rPr lang="pl-PL" sz="2400" b="1" dirty="0"/>
              <a:t/>
            </a:r>
            <a:br>
              <a:rPr lang="pl-PL" sz="2400" b="1" dirty="0"/>
            </a:br>
            <a:endParaRPr lang="pl-PL" sz="24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785926"/>
            <a:ext cx="8229600" cy="4340237"/>
          </a:xfrm>
        </p:spPr>
        <p:txBody>
          <a:bodyPr>
            <a:normAutofit fontScale="85000" lnSpcReduction="20000"/>
          </a:bodyPr>
          <a:lstStyle/>
          <a:p>
            <a:pPr algn="just">
              <a:buNone/>
            </a:pPr>
            <a:r>
              <a:rPr lang="pl-PL" b="1" dirty="0">
                <a:solidFill>
                  <a:srgbClr val="0070C0"/>
                </a:solidFill>
              </a:rPr>
              <a:t>Cel ogólny lekcji: </a:t>
            </a:r>
          </a:p>
          <a:p>
            <a:pPr marL="254000" indent="-254000" algn="just">
              <a:buFont typeface="Wingdings" pitchFamily="2" charset="2"/>
              <a:buChar char="q"/>
            </a:pPr>
            <a:r>
              <a:rPr lang="pl-PL" dirty="0" smtClean="0"/>
              <a:t>wykazanie, że woda jest rozpuszczalnikiem wielu substancji</a:t>
            </a:r>
          </a:p>
          <a:p>
            <a:pPr marL="254000" indent="-254000" algn="just">
              <a:buNone/>
            </a:pPr>
            <a:r>
              <a:rPr lang="pl-PL" b="1" dirty="0" smtClean="0">
                <a:solidFill>
                  <a:srgbClr val="0070C0"/>
                </a:solidFill>
              </a:rPr>
              <a:t>Osiągnięcia uczniów (cele operacyjne):</a:t>
            </a:r>
          </a:p>
          <a:p>
            <a:pPr marL="254000" lvl="0" indent="-254000" algn="just">
              <a:buFont typeface="Wingdings" pitchFamily="2" charset="2"/>
              <a:buChar char="q"/>
            </a:pPr>
            <a:r>
              <a:rPr lang="pl-PL" dirty="0" smtClean="0"/>
              <a:t>wyjaśniają dlaczego woda naturalna nie może być substancją czystą</a:t>
            </a:r>
          </a:p>
          <a:p>
            <a:pPr marL="254000" lvl="0" indent="-254000" algn="just">
              <a:buFont typeface="Wingdings" pitchFamily="2" charset="2"/>
              <a:buChar char="q"/>
            </a:pPr>
            <a:r>
              <a:rPr lang="pl-PL" dirty="0" smtClean="0"/>
              <a:t>znają przykłady substancji w każdym stanie skupienia dobrze i trudno rozpuszczalnych w wodzie</a:t>
            </a:r>
          </a:p>
          <a:p>
            <a:pPr marL="254000" lvl="0" indent="-254000" algn="just">
              <a:buFont typeface="Wingdings" pitchFamily="2" charset="2"/>
              <a:buChar char="q"/>
            </a:pPr>
            <a:r>
              <a:rPr lang="pl-PL" dirty="0" smtClean="0"/>
              <a:t>potrafią wykazać różnicę między zawiesiną a roztworem</a:t>
            </a:r>
          </a:p>
          <a:p>
            <a:pPr marL="254000" lvl="0" indent="-254000" algn="just">
              <a:buFont typeface="Wingdings" pitchFamily="2" charset="2"/>
              <a:buChar char="q"/>
            </a:pPr>
            <a:r>
              <a:rPr lang="pl-PL" dirty="0" smtClean="0"/>
              <a:t>omówią znaczenie wody dla  życia człowieka, zwierząt i roślin</a:t>
            </a:r>
          </a:p>
          <a:p>
            <a:pPr marL="254000" lvl="0" indent="-254000" algn="just">
              <a:buFont typeface="Wingdings" pitchFamily="2" charset="2"/>
              <a:buChar char="q"/>
            </a:pP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dirty="0" smtClean="0">
                <a:solidFill>
                  <a:srgbClr val="FF0000"/>
                </a:solidFill>
              </a:rPr>
              <a:t>Środki dydaktyczne:</a:t>
            </a:r>
            <a:endParaRPr lang="pl-PL" dirty="0">
              <a:solidFill>
                <a:srgbClr val="FF0000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 algn="just">
              <a:buFont typeface="Courier New" pitchFamily="49" charset="0"/>
              <a:buChar char="o"/>
            </a:pPr>
            <a:r>
              <a:rPr lang="pl-PL" dirty="0" smtClean="0"/>
              <a:t>zestawy do doświadczeń uczniowskich:</a:t>
            </a:r>
          </a:p>
          <a:p>
            <a:pPr lvl="1" algn="just">
              <a:buFont typeface="Wingdings" pitchFamily="2" charset="2"/>
              <a:buChar char="§"/>
            </a:pPr>
            <a:r>
              <a:rPr lang="pl-PL" dirty="0" smtClean="0"/>
              <a:t>statyw na probówki</a:t>
            </a:r>
          </a:p>
          <a:p>
            <a:pPr lvl="1" algn="just">
              <a:buFont typeface="Wingdings" pitchFamily="2" charset="2"/>
              <a:buChar char="§"/>
            </a:pPr>
            <a:r>
              <a:rPr lang="pl-PL" dirty="0" smtClean="0"/>
              <a:t>5 probówek</a:t>
            </a:r>
          </a:p>
          <a:p>
            <a:pPr lvl="1" algn="just">
              <a:buFont typeface="Wingdings" pitchFamily="2" charset="2"/>
              <a:buChar char="§"/>
            </a:pPr>
            <a:r>
              <a:rPr lang="pl-PL" dirty="0" smtClean="0"/>
              <a:t>5 korków</a:t>
            </a:r>
          </a:p>
          <a:p>
            <a:pPr lvl="0" algn="just">
              <a:buFont typeface="Courier New" pitchFamily="49" charset="0"/>
              <a:buChar char="o"/>
            </a:pPr>
            <a:r>
              <a:rPr lang="pl-PL" dirty="0" smtClean="0"/>
              <a:t>kreda lub wapno palone, kwasek cytrynowy, benzyna, denaturat, olej, woda</a:t>
            </a:r>
          </a:p>
          <a:p>
            <a:pPr lvl="0" algn="just">
              <a:buFont typeface="Courier New" pitchFamily="49" charset="0"/>
              <a:buChar char="o"/>
            </a:pPr>
            <a:r>
              <a:rPr lang="pl-PL" dirty="0" smtClean="0"/>
              <a:t>zeszyt ćwiczeń cz. 1 </a:t>
            </a:r>
          </a:p>
          <a:p>
            <a:pPr lvl="0" algn="just">
              <a:buFont typeface="Courier New" pitchFamily="49" charset="0"/>
              <a:buChar char="o"/>
            </a:pPr>
            <a:endParaRPr lang="pl-PL" dirty="0"/>
          </a:p>
          <a:p>
            <a:pPr algn="just"/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>
                <a:solidFill>
                  <a:srgbClr val="FF0000"/>
                </a:solidFill>
              </a:rPr>
              <a:t>Przebieg lekcji:</a:t>
            </a:r>
            <a:endParaRPr lang="pl-PL" dirty="0">
              <a:solidFill>
                <a:srgbClr val="FF0000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5072098"/>
          </a:xfrm>
        </p:spPr>
        <p:txBody>
          <a:bodyPr>
            <a:noAutofit/>
          </a:bodyPr>
          <a:lstStyle/>
          <a:p>
            <a:pPr marL="3175" indent="-3175" algn="just">
              <a:buNone/>
            </a:pPr>
            <a:r>
              <a:rPr lang="pl-PL" sz="2800" b="1" dirty="0" smtClean="0"/>
              <a:t>Na początek uczniowie przygotowują doświadczenie, w którym sprawdzą jak rozpuszczają się w wodzie substancje.</a:t>
            </a:r>
            <a:endParaRPr lang="pl-PL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pl-PL" sz="3600" b="1" i="1" dirty="0" smtClean="0">
                <a:solidFill>
                  <a:srgbClr val="548123"/>
                </a:solidFill>
              </a:rPr>
              <a:t>Doświadczenie </a:t>
            </a:r>
            <a:r>
              <a:rPr lang="pl-PL" sz="3600" b="1" i="1" dirty="0">
                <a:solidFill>
                  <a:srgbClr val="548123"/>
                </a:solidFill>
              </a:rPr>
              <a:t>1. </a:t>
            </a:r>
            <a:r>
              <a:rPr lang="pl-PL" sz="3600" b="1" i="1" dirty="0" smtClean="0">
                <a:solidFill>
                  <a:srgbClr val="548123"/>
                </a:solidFill>
              </a:rPr>
              <a:t/>
            </a:r>
            <a:br>
              <a:rPr lang="pl-PL" sz="3600" b="1" i="1" dirty="0" smtClean="0">
                <a:solidFill>
                  <a:srgbClr val="548123"/>
                </a:solidFill>
              </a:rPr>
            </a:br>
            <a:r>
              <a:rPr lang="pl-PL" sz="2400" dirty="0" smtClean="0"/>
              <a:t>Badanie rozpuszczalności substancji w wodzie.</a:t>
            </a:r>
            <a:endParaRPr lang="pl-PL" sz="3600" b="1" i="1" dirty="0">
              <a:solidFill>
                <a:srgbClr val="548123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pl-PL" sz="2400" dirty="0" smtClean="0"/>
              <a:t>Do 5 probówek uczniowie dodają kolejno: kredę lub wapno palone, kwasek cytrynowy, benzynę, denaturat, olej, a następnie wodę.</a:t>
            </a:r>
          </a:p>
          <a:p>
            <a:pPr marL="0" indent="280988" algn="just">
              <a:buNone/>
            </a:pPr>
            <a:endParaRPr lang="pl-PL" sz="2400" dirty="0"/>
          </a:p>
        </p:txBody>
      </p:sp>
      <p:pic>
        <p:nvPicPr>
          <p:cNvPr id="4" name="Obraz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04881" y="500042"/>
            <a:ext cx="701523" cy="714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az 4" descr="S:\2009\09\2009-09-28 Chemia\2009-09-28_07.57.30.jpg"/>
          <p:cNvPicPr/>
          <p:nvPr/>
        </p:nvPicPr>
        <p:blipFill>
          <a:blip r:embed="rId3" cstate="print"/>
          <a:srcRect l="28839" t="8132" r="8488" b="32446"/>
          <a:stretch>
            <a:fillRect/>
          </a:stretch>
        </p:blipFill>
        <p:spPr bwMode="auto">
          <a:xfrm>
            <a:off x="3327466" y="2428868"/>
            <a:ext cx="5530814" cy="38917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pole tekstowe 5"/>
          <p:cNvSpPr txBox="1"/>
          <p:nvPr/>
        </p:nvSpPr>
        <p:spPr>
          <a:xfrm>
            <a:off x="3357554" y="4643446"/>
            <a:ext cx="7271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 smtClean="0"/>
              <a:t>kreda</a:t>
            </a:r>
            <a:endParaRPr lang="pl-PL" b="1" dirty="0"/>
          </a:p>
        </p:txBody>
      </p:sp>
      <p:sp>
        <p:nvSpPr>
          <p:cNvPr id="7" name="pole tekstowe 6"/>
          <p:cNvSpPr txBox="1"/>
          <p:nvPr/>
        </p:nvSpPr>
        <p:spPr>
          <a:xfrm>
            <a:off x="3714744" y="3500438"/>
            <a:ext cx="11307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 smtClean="0"/>
              <a:t>denaturat</a:t>
            </a:r>
            <a:endParaRPr lang="pl-PL" b="1" dirty="0"/>
          </a:p>
        </p:txBody>
      </p:sp>
      <p:sp>
        <p:nvSpPr>
          <p:cNvPr id="8" name="pole tekstowe 7"/>
          <p:cNvSpPr txBox="1"/>
          <p:nvPr/>
        </p:nvSpPr>
        <p:spPr>
          <a:xfrm>
            <a:off x="4429124" y="4572008"/>
            <a:ext cx="9828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 smtClean="0">
                <a:solidFill>
                  <a:srgbClr val="FF0000"/>
                </a:solidFill>
              </a:rPr>
              <a:t>benzyna</a:t>
            </a:r>
            <a:endParaRPr lang="pl-PL" b="1" dirty="0">
              <a:solidFill>
                <a:srgbClr val="FF0000"/>
              </a:solidFill>
            </a:endParaRPr>
          </a:p>
        </p:txBody>
      </p:sp>
      <p:sp>
        <p:nvSpPr>
          <p:cNvPr id="9" name="pole tekstowe 8"/>
          <p:cNvSpPr txBox="1"/>
          <p:nvPr/>
        </p:nvSpPr>
        <p:spPr>
          <a:xfrm>
            <a:off x="4643438" y="5429264"/>
            <a:ext cx="119154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b="1" dirty="0" smtClean="0">
                <a:solidFill>
                  <a:srgbClr val="FF0000"/>
                </a:solidFill>
              </a:rPr>
              <a:t>k</a:t>
            </a:r>
            <a:r>
              <a:rPr lang="pl-PL" b="1" dirty="0" smtClean="0">
                <a:solidFill>
                  <a:srgbClr val="FF0000"/>
                </a:solidFill>
              </a:rPr>
              <a:t>wasek</a:t>
            </a:r>
            <a:br>
              <a:rPr lang="pl-PL" b="1" dirty="0" smtClean="0">
                <a:solidFill>
                  <a:srgbClr val="FF0000"/>
                </a:solidFill>
              </a:rPr>
            </a:br>
            <a:r>
              <a:rPr lang="pl-PL" b="1" dirty="0" smtClean="0">
                <a:solidFill>
                  <a:srgbClr val="FF0000"/>
                </a:solidFill>
              </a:rPr>
              <a:t>cytrynowy</a:t>
            </a:r>
            <a:endParaRPr lang="pl-PL" b="1" dirty="0">
              <a:solidFill>
                <a:srgbClr val="FF0000"/>
              </a:solidFill>
            </a:endParaRPr>
          </a:p>
        </p:txBody>
      </p:sp>
      <p:sp>
        <p:nvSpPr>
          <p:cNvPr id="10" name="pole tekstowe 9"/>
          <p:cNvSpPr txBox="1"/>
          <p:nvPr/>
        </p:nvSpPr>
        <p:spPr>
          <a:xfrm>
            <a:off x="5929322" y="5286388"/>
            <a:ext cx="5389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 smtClean="0"/>
              <a:t>olej</a:t>
            </a:r>
            <a:endParaRPr lang="pl-PL" b="1" dirty="0"/>
          </a:p>
        </p:txBody>
      </p:sp>
      <p:sp>
        <p:nvSpPr>
          <p:cNvPr id="11" name="pole tekstowe 10"/>
          <p:cNvSpPr txBox="1"/>
          <p:nvPr/>
        </p:nvSpPr>
        <p:spPr>
          <a:xfrm>
            <a:off x="5643570" y="3000372"/>
            <a:ext cx="19689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 smtClean="0"/>
              <a:t>zestawy probówek</a:t>
            </a:r>
            <a:endParaRPr lang="pl-PL" b="1" dirty="0"/>
          </a:p>
        </p:txBody>
      </p:sp>
      <p:sp>
        <p:nvSpPr>
          <p:cNvPr id="12" name="pole tekstowe 11"/>
          <p:cNvSpPr txBox="1"/>
          <p:nvPr/>
        </p:nvSpPr>
        <p:spPr>
          <a:xfrm>
            <a:off x="7286644" y="4000504"/>
            <a:ext cx="784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 smtClean="0"/>
              <a:t>zlewki</a:t>
            </a:r>
            <a:endParaRPr lang="pl-PL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500042"/>
            <a:ext cx="8229600" cy="5626121"/>
          </a:xfrm>
        </p:spPr>
        <p:txBody>
          <a:bodyPr>
            <a:normAutofit/>
          </a:bodyPr>
          <a:lstStyle/>
          <a:p>
            <a:pPr marL="0" indent="14288" algn="just">
              <a:buNone/>
            </a:pPr>
            <a:r>
              <a:rPr lang="pl-PL" sz="2200" b="1" dirty="0" smtClean="0"/>
              <a:t>Do 5 probówek uczniowie dodają kolejno: kredę lub wapno palone, kwasek cytrynowy, benzynę, denaturat, olej, a następnie wodę.</a:t>
            </a:r>
          </a:p>
          <a:p>
            <a:pPr marL="0" indent="14288" algn="just">
              <a:buNone/>
            </a:pPr>
            <a:r>
              <a:rPr lang="pl-PL" sz="2200" dirty="0" smtClean="0"/>
              <a:t>Zatykają korkiem każdą probówkę i wstrząsają w celu rozpuszczenia substancji w wodzie.</a:t>
            </a:r>
          </a:p>
          <a:p>
            <a:pPr marL="0" indent="14288" algn="just">
              <a:buNone/>
            </a:pPr>
            <a:r>
              <a:rPr lang="pl-PL" sz="2200" dirty="0" smtClean="0"/>
              <a:t>Uczniowie zapisują obserwacje i wnioski w zeszycie ćwiczeń.</a:t>
            </a:r>
          </a:p>
          <a:p>
            <a:pPr marL="0" indent="14288" algn="just">
              <a:buNone/>
            </a:pPr>
            <a:r>
              <a:rPr lang="pl-PL" sz="2200" dirty="0" smtClean="0"/>
              <a:t>Niektóre substancje dobrze rozpuszczają się w wodzie dobrze, a inne gorzej. Substancje dobrze rozpuszczalne w wodzie w różnych stanach skupienia to: sól, cukier, kwasek cytrynowy, alkohol, dwutlenek węgla, amoniak i chlorowodór, a słabo rozpuszczalne w wodzie to: kreda, wapno palone, olej, benzyna, azot, tlen itd.</a:t>
            </a:r>
          </a:p>
          <a:p>
            <a:pPr marL="0" indent="14288" algn="just">
              <a:buNone/>
            </a:pPr>
            <a:r>
              <a:rPr lang="pl-PL" sz="2200" dirty="0" smtClean="0"/>
              <a:t>Zapisują te substancje w schemacie.</a:t>
            </a:r>
          </a:p>
          <a:p>
            <a:pPr marL="0" indent="14288" algn="just">
              <a:buNone/>
            </a:pPr>
            <a:endParaRPr lang="pl-PL" sz="2200" dirty="0" smtClean="0"/>
          </a:p>
          <a:p>
            <a:pPr marL="0" indent="14288" algn="just">
              <a:buNone/>
            </a:pPr>
            <a:endParaRPr lang="pl-PL" sz="2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 descr="S:\2009\09\2009-09-28 Chemia\2009-09-28_08.16.55.jpg"/>
          <p:cNvPicPr/>
          <p:nvPr/>
        </p:nvPicPr>
        <p:blipFill>
          <a:blip r:embed="rId2" cstate="print"/>
          <a:srcRect t="8334" b="1667"/>
          <a:stretch>
            <a:fillRect/>
          </a:stretch>
        </p:blipFill>
        <p:spPr bwMode="auto">
          <a:xfrm>
            <a:off x="642910" y="714356"/>
            <a:ext cx="8255150" cy="5572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 descr="E:\Zdjecia\2009\09\2009-09-28 Chemia\2009-09-28_08.18.26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290" y="732464"/>
            <a:ext cx="7500992" cy="5620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 descr="E:\Zdjecia\2009\09\2009-09-28 Chemia\2009-09-28_08.18.58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714356"/>
            <a:ext cx="7428360" cy="55721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 descr="E:\Zdjecia\2009\09\2009-09-28 Chemia\2009-09-28_08.19.07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1604" y="785794"/>
            <a:ext cx="7286678" cy="54675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 descr="E:\Zdjecia\2009\09\2009-09-28 Chemia\2009-09-28_08.19.25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642918"/>
            <a:ext cx="7572430" cy="56715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 descr="E:\Zdjecia\2009\09\2009-09-28 Chemia\2009-09-28_08.19.47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785794"/>
            <a:ext cx="7358116" cy="55110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2714612" y="785794"/>
            <a:ext cx="3929090" cy="71438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pl-PL" sz="6000" b="1" dirty="0" smtClean="0">
                <a:solidFill>
                  <a:srgbClr val="00B050"/>
                </a:solidFill>
              </a:rPr>
              <a:t>Substancje</a:t>
            </a:r>
            <a:endParaRPr lang="pl-PL" sz="6000" b="1" dirty="0">
              <a:solidFill>
                <a:srgbClr val="00B050"/>
              </a:solidFill>
            </a:endParaRPr>
          </a:p>
        </p:txBody>
      </p:sp>
      <p:sp>
        <p:nvSpPr>
          <p:cNvPr id="4" name="pole tekstowe 3"/>
          <p:cNvSpPr txBox="1"/>
          <p:nvPr/>
        </p:nvSpPr>
        <p:spPr>
          <a:xfrm>
            <a:off x="857224" y="2643182"/>
            <a:ext cx="272395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2200" b="1" dirty="0" smtClean="0">
                <a:solidFill>
                  <a:schemeClr val="accent1"/>
                </a:solidFill>
              </a:rPr>
              <a:t>dobrze rozpuszczalne </a:t>
            </a:r>
            <a:br>
              <a:rPr lang="pl-PL" sz="2200" b="1" dirty="0" smtClean="0">
                <a:solidFill>
                  <a:schemeClr val="accent1"/>
                </a:solidFill>
              </a:rPr>
            </a:br>
            <a:r>
              <a:rPr lang="pl-PL" sz="2200" b="1" dirty="0" smtClean="0">
                <a:solidFill>
                  <a:schemeClr val="accent1"/>
                </a:solidFill>
              </a:rPr>
              <a:t>w wodzie</a:t>
            </a:r>
            <a:endParaRPr lang="pl-PL" sz="2200" b="1" dirty="0">
              <a:solidFill>
                <a:schemeClr val="accent1"/>
              </a:solidFill>
            </a:endParaRPr>
          </a:p>
        </p:txBody>
      </p:sp>
      <p:sp>
        <p:nvSpPr>
          <p:cNvPr id="5" name="pole tekstowe 4"/>
          <p:cNvSpPr txBox="1"/>
          <p:nvPr/>
        </p:nvSpPr>
        <p:spPr>
          <a:xfrm>
            <a:off x="6204427" y="2643182"/>
            <a:ext cx="272279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2200" b="1" dirty="0" smtClean="0">
                <a:solidFill>
                  <a:schemeClr val="accent1"/>
                </a:solidFill>
              </a:rPr>
              <a:t>trudno rozpuszczalne </a:t>
            </a:r>
            <a:br>
              <a:rPr lang="pl-PL" sz="2200" b="1" dirty="0" smtClean="0">
                <a:solidFill>
                  <a:schemeClr val="accent1"/>
                </a:solidFill>
              </a:rPr>
            </a:br>
            <a:r>
              <a:rPr lang="pl-PL" sz="2200" b="1" dirty="0" smtClean="0">
                <a:solidFill>
                  <a:schemeClr val="accent1"/>
                </a:solidFill>
              </a:rPr>
              <a:t>w wodzie</a:t>
            </a:r>
            <a:endParaRPr lang="pl-PL" sz="2200" b="1" dirty="0">
              <a:solidFill>
                <a:schemeClr val="accent1"/>
              </a:solidFill>
            </a:endParaRPr>
          </a:p>
        </p:txBody>
      </p:sp>
      <p:cxnSp>
        <p:nvCxnSpPr>
          <p:cNvPr id="7" name="Łącznik prosty ze strzałką 6"/>
          <p:cNvCxnSpPr>
            <a:endCxn id="4" idx="0"/>
          </p:cNvCxnSpPr>
          <p:nvPr/>
        </p:nvCxnSpPr>
        <p:spPr>
          <a:xfrm rot="10800000" flipV="1">
            <a:off x="2219200" y="1785926"/>
            <a:ext cx="1995614" cy="8572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Łącznik prosty ze strzałką 8"/>
          <p:cNvCxnSpPr>
            <a:endCxn id="5" idx="0"/>
          </p:cNvCxnSpPr>
          <p:nvPr/>
        </p:nvCxnSpPr>
        <p:spPr>
          <a:xfrm>
            <a:off x="4857752" y="1785926"/>
            <a:ext cx="2708074" cy="8572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pole tekstowe 11"/>
          <p:cNvSpPr txBox="1"/>
          <p:nvPr/>
        </p:nvSpPr>
        <p:spPr>
          <a:xfrm>
            <a:off x="1071538" y="3406692"/>
            <a:ext cx="2453429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buFont typeface="Wingdings" pitchFamily="2" charset="2"/>
              <a:buChar char="§"/>
            </a:pPr>
            <a:r>
              <a:rPr lang="pl-PL" sz="2400" dirty="0" smtClean="0"/>
              <a:t>sól</a:t>
            </a:r>
          </a:p>
          <a:p>
            <a:pPr algn="ctr">
              <a:buFont typeface="Wingdings" pitchFamily="2" charset="2"/>
              <a:buChar char="§"/>
            </a:pPr>
            <a:r>
              <a:rPr lang="pl-PL" sz="2400" dirty="0" smtClean="0"/>
              <a:t>cukier</a:t>
            </a:r>
          </a:p>
          <a:p>
            <a:pPr algn="ctr">
              <a:buFont typeface="Wingdings" pitchFamily="2" charset="2"/>
              <a:buChar char="§"/>
            </a:pPr>
            <a:r>
              <a:rPr lang="pl-PL" sz="2400" dirty="0" smtClean="0"/>
              <a:t>saletra</a:t>
            </a:r>
          </a:p>
          <a:p>
            <a:pPr algn="ctr">
              <a:buFont typeface="Wingdings" pitchFamily="2" charset="2"/>
              <a:buChar char="§"/>
            </a:pPr>
            <a:r>
              <a:rPr lang="pl-PL" sz="2400" dirty="0" smtClean="0"/>
              <a:t>ocet</a:t>
            </a:r>
          </a:p>
          <a:p>
            <a:pPr algn="ctr">
              <a:buFont typeface="Wingdings" pitchFamily="2" charset="2"/>
              <a:buChar char="§"/>
            </a:pPr>
            <a:r>
              <a:rPr lang="pl-PL" sz="2400" dirty="0" smtClean="0"/>
              <a:t>alkohol</a:t>
            </a:r>
          </a:p>
          <a:p>
            <a:pPr algn="ctr">
              <a:buFont typeface="Wingdings" pitchFamily="2" charset="2"/>
              <a:buChar char="§"/>
            </a:pPr>
            <a:r>
              <a:rPr lang="pl-PL" sz="2400" dirty="0" smtClean="0"/>
              <a:t>dwutlenek węgla</a:t>
            </a:r>
          </a:p>
          <a:p>
            <a:pPr algn="ctr">
              <a:buFont typeface="Wingdings" pitchFamily="2" charset="2"/>
              <a:buChar char="§"/>
            </a:pPr>
            <a:r>
              <a:rPr lang="pl-PL" sz="2400" dirty="0" smtClean="0"/>
              <a:t>amoniak</a:t>
            </a:r>
          </a:p>
          <a:p>
            <a:pPr algn="ctr">
              <a:buFont typeface="Wingdings" pitchFamily="2" charset="2"/>
              <a:buChar char="§"/>
            </a:pPr>
            <a:r>
              <a:rPr lang="pl-PL" sz="2400" dirty="0" smtClean="0"/>
              <a:t>chlorowodór</a:t>
            </a:r>
            <a:endParaRPr lang="pl-PL" sz="2400" dirty="0"/>
          </a:p>
        </p:txBody>
      </p:sp>
      <p:sp>
        <p:nvSpPr>
          <p:cNvPr id="13" name="pole tekstowe 12"/>
          <p:cNvSpPr txBox="1"/>
          <p:nvPr/>
        </p:nvSpPr>
        <p:spPr>
          <a:xfrm>
            <a:off x="6858016" y="3418834"/>
            <a:ext cx="1371402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buFont typeface="Wingdings" pitchFamily="2" charset="2"/>
              <a:buChar char="§"/>
            </a:pPr>
            <a:r>
              <a:rPr lang="pl-PL" sz="2400" dirty="0" smtClean="0"/>
              <a:t>kreda</a:t>
            </a:r>
          </a:p>
          <a:p>
            <a:pPr algn="ctr">
              <a:buFont typeface="Wingdings" pitchFamily="2" charset="2"/>
              <a:buChar char="§"/>
            </a:pPr>
            <a:r>
              <a:rPr lang="pl-PL" sz="2400" dirty="0" smtClean="0"/>
              <a:t>olej</a:t>
            </a:r>
          </a:p>
          <a:p>
            <a:pPr algn="ctr">
              <a:buFont typeface="Wingdings" pitchFamily="2" charset="2"/>
              <a:buChar char="§"/>
            </a:pPr>
            <a:r>
              <a:rPr lang="pl-PL" sz="2400" dirty="0" smtClean="0"/>
              <a:t>benzyna</a:t>
            </a:r>
          </a:p>
          <a:p>
            <a:pPr algn="ctr">
              <a:buFont typeface="Wingdings" pitchFamily="2" charset="2"/>
              <a:buChar char="§"/>
            </a:pPr>
            <a:r>
              <a:rPr lang="pl-PL" sz="2400" dirty="0" smtClean="0"/>
              <a:t>tlen</a:t>
            </a:r>
            <a:endParaRPr lang="pl-PL" sz="2400" dirty="0" smtClean="0"/>
          </a:p>
          <a:p>
            <a:pPr algn="ctr">
              <a:buFont typeface="Wingdings" pitchFamily="2" charset="2"/>
              <a:buChar char="§"/>
            </a:pPr>
            <a:r>
              <a:rPr lang="pl-PL" sz="2400" dirty="0" smtClean="0"/>
              <a:t>azot</a:t>
            </a:r>
            <a:endParaRPr lang="pl-PL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  <p:bldP spid="12" grpId="0"/>
      <p:bldP spid="1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00034" y="1214422"/>
            <a:ext cx="8229600" cy="4525963"/>
          </a:xfrm>
        </p:spPr>
        <p:txBody>
          <a:bodyPr>
            <a:normAutofit/>
          </a:bodyPr>
          <a:lstStyle/>
          <a:p>
            <a:pPr marL="1588" indent="-1588" algn="just">
              <a:buNone/>
            </a:pPr>
            <a:r>
              <a:rPr lang="pl-PL" sz="2800" dirty="0" smtClean="0"/>
              <a:t>Nauczyciel wskazuje, że substancja w której </a:t>
            </a:r>
            <a:r>
              <a:rPr lang="pl-PL" sz="2800" dirty="0" err="1" smtClean="0"/>
              <a:t>rozpusz-czamy</a:t>
            </a:r>
            <a:r>
              <a:rPr lang="pl-PL" sz="2800" dirty="0" smtClean="0"/>
              <a:t> </a:t>
            </a:r>
            <a:r>
              <a:rPr lang="pl-PL" sz="2800" dirty="0" smtClean="0"/>
              <a:t>substancję nazywamy rozpuszczalnikiem, a </a:t>
            </a:r>
            <a:r>
              <a:rPr lang="pl-PL" sz="2800" dirty="0" err="1" smtClean="0"/>
              <a:t>sub-stancje</a:t>
            </a:r>
            <a:r>
              <a:rPr lang="pl-PL" sz="2800" dirty="0" smtClean="0"/>
              <a:t>, które rozpuszczamy, nazywamy substancją rozpuszczaną. Podczas rozpuszczania powstawać mogą: roztwory, zawiesiny lub emulsje.</a:t>
            </a:r>
            <a:endParaRPr lang="pl-PL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dirty="0">
                <a:solidFill>
                  <a:srgbClr val="C00000"/>
                </a:solidFill>
              </a:rPr>
              <a:t>Podsumowanie lekcji</a:t>
            </a:r>
            <a:r>
              <a:rPr lang="pl-PL" dirty="0" smtClean="0">
                <a:solidFill>
                  <a:srgbClr val="C00000"/>
                </a:solidFill>
              </a:rPr>
              <a:t>:</a:t>
            </a:r>
            <a:endParaRPr lang="pl-PL" dirty="0">
              <a:solidFill>
                <a:srgbClr val="C00000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14288" algn="just">
              <a:buNone/>
            </a:pPr>
            <a:r>
              <a:rPr lang="pl-PL" dirty="0" smtClean="0"/>
              <a:t>Substancje możemy podzielić na dobrze </a:t>
            </a:r>
            <a:r>
              <a:rPr lang="pl-PL" dirty="0" err="1" smtClean="0"/>
              <a:t>rozpusz-czalne</a:t>
            </a:r>
            <a:r>
              <a:rPr lang="pl-PL" dirty="0" smtClean="0"/>
              <a:t> </a:t>
            </a:r>
            <a:r>
              <a:rPr lang="pl-PL" dirty="0" smtClean="0"/>
              <a:t>i trudno rozpuszczalne w wodzie. Woda jest najlepszym znanym rozpuszczalnikiem, </a:t>
            </a:r>
            <a:r>
              <a:rPr lang="pl-PL" dirty="0" err="1" smtClean="0"/>
              <a:t>roz-puszcza</a:t>
            </a:r>
            <a:r>
              <a:rPr lang="pl-PL" dirty="0" smtClean="0"/>
              <a:t> </a:t>
            </a:r>
            <a:r>
              <a:rPr lang="pl-PL" dirty="0" smtClean="0"/>
              <a:t>bardzo wiele substancji.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dirty="0" smtClean="0">
                <a:solidFill>
                  <a:srgbClr val="C00000"/>
                </a:solidFill>
              </a:rPr>
              <a:t>Praca domowa:</a:t>
            </a:r>
            <a:endParaRPr lang="pl-PL" dirty="0">
              <a:solidFill>
                <a:srgbClr val="C00000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Font typeface="Wingdings" pitchFamily="2" charset="2"/>
              <a:buChar char="§"/>
            </a:pPr>
            <a:r>
              <a:rPr lang="pl-PL" dirty="0" smtClean="0"/>
              <a:t>Zadanie 1 i 2 z zeszytu ćwiczeń.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dirty="0">
                <a:solidFill>
                  <a:srgbClr val="C00000"/>
                </a:solidFill>
              </a:rPr>
              <a:t>Uwagi do lekcji</a:t>
            </a:r>
            <a:r>
              <a:rPr lang="pl-PL" dirty="0" smtClean="0">
                <a:solidFill>
                  <a:srgbClr val="C00000"/>
                </a:solidFill>
              </a:rPr>
              <a:t>:</a:t>
            </a:r>
            <a:endParaRPr lang="pl-PL" dirty="0">
              <a:solidFill>
                <a:srgbClr val="C00000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14288" algn="just">
              <a:buNone/>
            </a:pPr>
            <a:r>
              <a:rPr lang="pl-PL" dirty="0" smtClean="0"/>
              <a:t>Wcześniej należy przygotować zestawy </a:t>
            </a:r>
            <a:r>
              <a:rPr lang="pl-PL" dirty="0" err="1" smtClean="0"/>
              <a:t>pro-bówek</a:t>
            </a:r>
            <a:r>
              <a:rPr lang="pl-PL" dirty="0" smtClean="0"/>
              <a:t> </a:t>
            </a:r>
            <a:r>
              <a:rPr lang="pl-PL" dirty="0" smtClean="0"/>
              <a:t>oraz wybrać kilku uczniów, którzy będą asystentami. Należy kontrolować wykonywanie doświadczeń tak, aby uczniowie sprawnie je przeprowadzili i nie tracili czasu na zbyt długie wykonywanie doświadczenia.</a:t>
            </a:r>
          </a:p>
          <a:p>
            <a:pPr marL="0" indent="14288" algn="just">
              <a:buNone/>
            </a:pP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</TotalTime>
  <Words>406</Words>
  <Application>Microsoft Office PowerPoint</Application>
  <PresentationFormat>Pokaz na ekranie (4:3)</PresentationFormat>
  <Paragraphs>56</Paragraphs>
  <Slides>17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17</vt:i4>
      </vt:variant>
    </vt:vector>
  </HeadingPairs>
  <TitlesOfParts>
    <vt:vector size="18" baseType="lpstr">
      <vt:lpstr>Motyw pakietu Office</vt:lpstr>
      <vt:lpstr>Scenariusz lekcji chemii: „Woda jako rozpuszczalnik”</vt:lpstr>
      <vt:lpstr>Dział: Woda w procesach fizycznych i chemicznych.  Program – „Chemia i my” DKW-4014-76/99. Temat:  Woda jako rozpuszczalnik. </vt:lpstr>
      <vt:lpstr>Środki dydaktyczne:</vt:lpstr>
      <vt:lpstr>Przebieg lekcji:</vt:lpstr>
      <vt:lpstr>Doświadczenie 1.  Badanie rozpuszczalności substancji w wodzie.</vt:lpstr>
      <vt:lpstr>Slajd 6</vt:lpstr>
      <vt:lpstr>Slajd 7</vt:lpstr>
      <vt:lpstr>Slajd 8</vt:lpstr>
      <vt:lpstr>Slajd 9</vt:lpstr>
      <vt:lpstr>Slajd 10</vt:lpstr>
      <vt:lpstr>Slajd 11</vt:lpstr>
      <vt:lpstr>Slajd 12</vt:lpstr>
      <vt:lpstr>Slajd 13</vt:lpstr>
      <vt:lpstr>Slajd 14</vt:lpstr>
      <vt:lpstr>Podsumowanie lekcji:</vt:lpstr>
      <vt:lpstr>Praca domowa:</vt:lpstr>
      <vt:lpstr>Uwagi do lekcji: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Scenariusz lekcji chemii: „Od czego zależy szybkość rozpuszczania substancji w wodzie?”</dc:title>
  <dc:creator>Zbigniew Rzemieniuk</dc:creator>
  <cp:lastModifiedBy>Zbigniew Rzemieniuk</cp:lastModifiedBy>
  <cp:revision>18</cp:revision>
  <dcterms:created xsi:type="dcterms:W3CDTF">2009-10-04T03:04:53Z</dcterms:created>
  <dcterms:modified xsi:type="dcterms:W3CDTF">2009-10-04T12:42:28Z</dcterms:modified>
</cp:coreProperties>
</file>