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60" r:id="rId7"/>
    <p:sldId id="261" r:id="rId8"/>
    <p:sldId id="262" r:id="rId9"/>
    <p:sldId id="274" r:id="rId10"/>
    <p:sldId id="263" r:id="rId11"/>
    <p:sldId id="275" r:id="rId12"/>
    <p:sldId id="264" r:id="rId13"/>
    <p:sldId id="265" r:id="rId14"/>
    <p:sldId id="276" r:id="rId15"/>
    <p:sldId id="266" r:id="rId16"/>
    <p:sldId id="267" r:id="rId17"/>
    <p:sldId id="268" r:id="rId18"/>
    <p:sldId id="277" r:id="rId1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81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8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 bright="29000"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9DB8D-A400-4874-B012-613D2C17FDD0}" type="datetimeFigureOut">
              <a:rPr lang="pl-PL" smtClean="0"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F0403-22CB-407C-9BA0-A22DE217E03A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chemia_gimnazjum.republika.pl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sz="6700" dirty="0" smtClean="0">
                <a:solidFill>
                  <a:srgbClr val="C00000"/>
                </a:solidFill>
              </a:rPr>
              <a:t>Scenariusz lekcji chemii:</a:t>
            </a:r>
            <a:r>
              <a:rPr lang="pl-PL" dirty="0" smtClean="0">
                <a:solidFill>
                  <a:srgbClr val="C00000"/>
                </a:solidFill>
              </a:rPr>
              <a:t/>
            </a:r>
            <a:br>
              <a:rPr lang="pl-PL" dirty="0" smtClean="0">
                <a:solidFill>
                  <a:srgbClr val="C00000"/>
                </a:solidFill>
              </a:rPr>
            </a:br>
            <a:r>
              <a:rPr lang="pl-PL" b="1" dirty="0" smtClean="0">
                <a:solidFill>
                  <a:srgbClr val="00B050"/>
                </a:solidFill>
              </a:rPr>
              <a:t>„Od </a:t>
            </a:r>
            <a:r>
              <a:rPr lang="pl-PL" b="1" dirty="0">
                <a:solidFill>
                  <a:srgbClr val="00B050"/>
                </a:solidFill>
              </a:rPr>
              <a:t>czego zależy szybkość </a:t>
            </a:r>
            <a:r>
              <a:rPr lang="pl-PL" b="1" dirty="0" smtClean="0">
                <a:solidFill>
                  <a:srgbClr val="00B050"/>
                </a:solidFill>
              </a:rPr>
              <a:t>rozpuszczania </a:t>
            </a:r>
            <a:r>
              <a:rPr lang="pl-PL" b="1" dirty="0">
                <a:solidFill>
                  <a:srgbClr val="00B050"/>
                </a:solidFill>
              </a:rPr>
              <a:t>substancji </a:t>
            </a:r>
            <a:r>
              <a:rPr lang="pl-PL" b="1" dirty="0" smtClean="0">
                <a:solidFill>
                  <a:srgbClr val="00B050"/>
                </a:solidFill>
              </a:rPr>
              <a:t/>
            </a:r>
            <a:br>
              <a:rPr lang="pl-PL" b="1" dirty="0" smtClean="0">
                <a:solidFill>
                  <a:srgbClr val="00B050"/>
                </a:solidFill>
              </a:rPr>
            </a:br>
            <a:r>
              <a:rPr lang="pl-PL" b="1" dirty="0" smtClean="0">
                <a:solidFill>
                  <a:srgbClr val="00B050"/>
                </a:solidFill>
              </a:rPr>
              <a:t>w </a:t>
            </a:r>
            <a:r>
              <a:rPr lang="pl-PL" b="1" dirty="0">
                <a:solidFill>
                  <a:srgbClr val="00B050"/>
                </a:solidFill>
              </a:rPr>
              <a:t>wodzie</a:t>
            </a:r>
            <a:r>
              <a:rPr lang="pl-PL" b="1" dirty="0" smtClean="0">
                <a:solidFill>
                  <a:srgbClr val="00B050"/>
                </a:solidFill>
              </a:rPr>
              <a:t>?”</a:t>
            </a:r>
            <a:endParaRPr lang="pl-PL" b="1" dirty="0">
              <a:solidFill>
                <a:srgbClr val="00B05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071802" y="5929330"/>
            <a:ext cx="5829296" cy="681030"/>
          </a:xfrm>
        </p:spPr>
        <p:txBody>
          <a:bodyPr>
            <a:normAutofit fontScale="92500"/>
          </a:bodyPr>
          <a:lstStyle/>
          <a:p>
            <a:r>
              <a:rPr lang="pl-PL" dirty="0" smtClean="0">
                <a:solidFill>
                  <a:srgbClr val="00B0F0"/>
                </a:solidFill>
              </a:rPr>
              <a:t>opracowanie: Zbigniew Rzemieniuk</a:t>
            </a:r>
            <a:endParaRPr lang="pl-PL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Autofit/>
          </a:bodyPr>
          <a:lstStyle/>
          <a:p>
            <a:pPr algn="l"/>
            <a:r>
              <a:rPr lang="pl-PL" sz="2000" b="1" dirty="0">
                <a:solidFill>
                  <a:srgbClr val="FF0000"/>
                </a:solidFill>
              </a:rPr>
              <a:t>Dział: Woda w procesach fizycznych i chemicznych. </a:t>
            </a:r>
            <a:r>
              <a:rPr lang="pl-PL" sz="2000" b="1" dirty="0" smtClean="0">
                <a:solidFill>
                  <a:srgbClr val="FF0000"/>
                </a:solidFill>
              </a:rPr>
              <a:t/>
            </a:r>
            <a:br>
              <a:rPr lang="pl-PL" sz="2000" b="1" dirty="0" smtClean="0">
                <a:solidFill>
                  <a:srgbClr val="FF0000"/>
                </a:solidFill>
              </a:rPr>
            </a:br>
            <a:r>
              <a:rPr lang="pl-PL" sz="2000" b="1" dirty="0" smtClean="0">
                <a:solidFill>
                  <a:srgbClr val="FF0000"/>
                </a:solidFill>
              </a:rPr>
              <a:t>Program </a:t>
            </a:r>
            <a:r>
              <a:rPr lang="pl-PL" sz="2000" b="1" dirty="0">
                <a:solidFill>
                  <a:srgbClr val="FF0000"/>
                </a:solidFill>
              </a:rPr>
              <a:t>– „Chemia i my” DKW-4014-76/99.</a:t>
            </a:r>
            <a:r>
              <a:rPr lang="pl-PL" sz="2400" dirty="0"/>
              <a:t/>
            </a:r>
            <a:br>
              <a:rPr lang="pl-PL" sz="2400" dirty="0"/>
            </a:br>
            <a:r>
              <a:rPr lang="pl-PL" sz="2400" b="1" dirty="0">
                <a:solidFill>
                  <a:srgbClr val="0070C0"/>
                </a:solidFill>
              </a:rPr>
              <a:t>Temat: </a:t>
            </a:r>
            <a:r>
              <a:rPr lang="pl-PL" sz="2400" b="1" dirty="0" smtClean="0">
                <a:solidFill>
                  <a:srgbClr val="0070C0"/>
                </a:solidFill>
              </a:rPr>
              <a:t/>
            </a:r>
            <a:br>
              <a:rPr lang="pl-PL" sz="2400" b="1" dirty="0" smtClean="0">
                <a:solidFill>
                  <a:srgbClr val="0070C0"/>
                </a:solidFill>
              </a:rPr>
            </a:br>
            <a:r>
              <a:rPr lang="pl-PL" sz="2400" b="1" dirty="0" smtClean="0">
                <a:solidFill>
                  <a:srgbClr val="0070C0"/>
                </a:solidFill>
              </a:rPr>
              <a:t>Od </a:t>
            </a:r>
            <a:r>
              <a:rPr lang="pl-PL" sz="2400" b="1" dirty="0">
                <a:solidFill>
                  <a:srgbClr val="0070C0"/>
                </a:solidFill>
              </a:rPr>
              <a:t>czego zależy szybkość </a:t>
            </a:r>
            <a:r>
              <a:rPr lang="pl-PL" sz="2400" b="1" dirty="0" smtClean="0">
                <a:solidFill>
                  <a:srgbClr val="0070C0"/>
                </a:solidFill>
              </a:rPr>
              <a:t>rozpuszczania </a:t>
            </a:r>
            <a:r>
              <a:rPr lang="pl-PL" sz="2400" b="1" dirty="0">
                <a:solidFill>
                  <a:srgbClr val="0070C0"/>
                </a:solidFill>
              </a:rPr>
              <a:t>substancji w wodzie?</a:t>
            </a:r>
            <a:r>
              <a:rPr lang="pl-PL" sz="2400" b="1" dirty="0"/>
              <a:t/>
            </a:r>
            <a:br>
              <a:rPr lang="pl-PL" sz="2400" b="1" dirty="0"/>
            </a:br>
            <a:endParaRPr lang="pl-PL" sz="2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pl-PL" b="1" dirty="0">
                <a:solidFill>
                  <a:srgbClr val="0070C0"/>
                </a:solidFill>
              </a:rPr>
              <a:t>Cel ogólny lekcji: </a:t>
            </a:r>
          </a:p>
          <a:p>
            <a:pPr marL="254000" indent="-254000" algn="just">
              <a:buFont typeface="Wingdings" pitchFamily="2" charset="2"/>
              <a:buChar char="q"/>
            </a:pPr>
            <a:r>
              <a:rPr lang="pl-PL" dirty="0"/>
              <a:t>poznanie czynników wpływających na szybkość rozpuszczania substancji w wodzie</a:t>
            </a:r>
          </a:p>
          <a:p>
            <a:pPr marL="254000" indent="-254000" algn="just">
              <a:buNone/>
            </a:pPr>
            <a:r>
              <a:rPr lang="pl-PL" b="1" dirty="0">
                <a:solidFill>
                  <a:srgbClr val="0070C0"/>
                </a:solidFill>
              </a:rPr>
              <a:t>Osiągnięcia </a:t>
            </a:r>
            <a:r>
              <a:rPr lang="pl-PL" b="1" dirty="0" smtClean="0">
                <a:solidFill>
                  <a:srgbClr val="0070C0"/>
                </a:solidFill>
              </a:rPr>
              <a:t>uczniów (cele operacyjne):</a:t>
            </a:r>
            <a:endParaRPr lang="pl-PL" b="1" dirty="0">
              <a:solidFill>
                <a:srgbClr val="0070C0"/>
              </a:solidFill>
            </a:endParaRPr>
          </a:p>
          <a:p>
            <a:pPr marL="254000" lvl="0" indent="-254000" algn="just">
              <a:buFont typeface="Wingdings" pitchFamily="2" charset="2"/>
              <a:buChar char="q"/>
            </a:pPr>
            <a:r>
              <a:rPr lang="pl-PL" dirty="0"/>
              <a:t>znają czynniki wpływające na szybkość rozpuszczania substancji stałych w wodzie</a:t>
            </a:r>
          </a:p>
          <a:p>
            <a:pPr marL="254000" lvl="0" indent="-254000" algn="just">
              <a:buFont typeface="Wingdings" pitchFamily="2" charset="2"/>
              <a:buChar char="q"/>
            </a:pPr>
            <a:r>
              <a:rPr lang="pl-PL" dirty="0"/>
              <a:t>wiedzą jak poszczególne czynniki wpływają na szybkość rozpuszczania</a:t>
            </a:r>
          </a:p>
          <a:p>
            <a:pPr marL="254000" lvl="0" indent="-254000" algn="just">
              <a:buFont typeface="Wingdings" pitchFamily="2" charset="2"/>
              <a:buChar char="q"/>
            </a:pPr>
            <a:r>
              <a:rPr lang="pl-PL" dirty="0"/>
              <a:t>potrafią wyjaśnić na podstawie teorii kinetyczno-molekularnej wpływ każdego czynnika na szybkość rozpuszczania</a:t>
            </a:r>
          </a:p>
          <a:p>
            <a:pPr marL="254000" lvl="0" indent="-254000" algn="just">
              <a:buFont typeface="Wingdings" pitchFamily="2" charset="2"/>
              <a:buChar char="q"/>
            </a:pPr>
            <a:r>
              <a:rPr lang="pl-PL" dirty="0" smtClean="0"/>
              <a:t>potrafią </a:t>
            </a:r>
            <a:r>
              <a:rPr lang="pl-PL" dirty="0"/>
              <a:t>praktycznie wykorzystać czynniki w celu przyspieszenia </a:t>
            </a:r>
            <a:r>
              <a:rPr lang="pl-PL" dirty="0" smtClean="0"/>
              <a:t>rozpuszczania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Środki dydaktyczne: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 algn="just">
              <a:buFont typeface="Courier New" pitchFamily="49" charset="0"/>
              <a:buChar char="o"/>
            </a:pPr>
            <a:r>
              <a:rPr lang="pl-PL" dirty="0" smtClean="0"/>
              <a:t>6 </a:t>
            </a:r>
            <a:r>
              <a:rPr lang="pl-PL" dirty="0"/>
              <a:t>małych zlewek, woda o temperaturze </a:t>
            </a:r>
            <a:r>
              <a:rPr lang="pl-PL" dirty="0" err="1" smtClean="0"/>
              <a:t>pokojo-wej</a:t>
            </a:r>
            <a:r>
              <a:rPr lang="pl-PL" dirty="0"/>
              <a:t>, woda gorąca, </a:t>
            </a:r>
            <a:r>
              <a:rPr lang="pl-PL" dirty="0" smtClean="0"/>
              <a:t>manganian(VII</a:t>
            </a:r>
            <a:r>
              <a:rPr lang="pl-PL" dirty="0"/>
              <a:t>) potasu, duży kryształ </a:t>
            </a:r>
            <a:r>
              <a:rPr lang="pl-PL" dirty="0" smtClean="0"/>
              <a:t>siarczanu(VI</a:t>
            </a:r>
            <a:r>
              <a:rPr lang="pl-PL" dirty="0"/>
              <a:t>) </a:t>
            </a:r>
            <a:r>
              <a:rPr lang="pl-PL" dirty="0" smtClean="0"/>
              <a:t>miedzi(II</a:t>
            </a:r>
            <a:r>
              <a:rPr lang="pl-PL" dirty="0"/>
              <a:t>) i w małych kryształkach, cukier kryształ i cukier puder, bagietka szklana, 2 probówki, glicerol, denaturat, animacje przedstawiające wpływ czynników na szybkość rozpuszczania</a:t>
            </a:r>
          </a:p>
          <a:p>
            <a:pPr lvl="0" algn="just">
              <a:buFont typeface="Courier New" pitchFamily="49" charset="0"/>
              <a:buChar char="o"/>
            </a:pPr>
            <a:r>
              <a:rPr lang="pl-PL" dirty="0"/>
              <a:t>podręcznik</a:t>
            </a:r>
          </a:p>
          <a:p>
            <a:pPr lvl="0" algn="just">
              <a:buFont typeface="Courier New" pitchFamily="49" charset="0"/>
              <a:buChar char="o"/>
            </a:pPr>
            <a:r>
              <a:rPr lang="pl-PL" dirty="0"/>
              <a:t>zeszyt ćwiczeń cz. 1 </a:t>
            </a:r>
          </a:p>
          <a:p>
            <a:pPr lvl="0" algn="just">
              <a:buFont typeface="Courier New" pitchFamily="49" charset="0"/>
              <a:buChar char="o"/>
            </a:pPr>
            <a:r>
              <a:rPr lang="pl-PL" dirty="0"/>
              <a:t>płyta CD z podręcznika „Chemia i my”, projektor, notebook</a:t>
            </a:r>
          </a:p>
          <a:p>
            <a:pPr algn="just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>
                <a:solidFill>
                  <a:srgbClr val="FF0000"/>
                </a:solidFill>
              </a:rPr>
              <a:t>Przebieg lekcji: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72098"/>
          </a:xfrm>
        </p:spPr>
        <p:txBody>
          <a:bodyPr>
            <a:noAutofit/>
          </a:bodyPr>
          <a:lstStyle/>
          <a:p>
            <a:pPr marL="3175" indent="-3175" algn="just">
              <a:buNone/>
            </a:pPr>
            <a:r>
              <a:rPr lang="pl-PL" sz="2200" b="1" dirty="0" smtClean="0"/>
              <a:t>Przypomnienie </a:t>
            </a:r>
            <a:r>
              <a:rPr lang="pl-PL" sz="2200" b="1" dirty="0"/>
              <a:t>na czym polega rozpuszczanie substancji. Animacja przedstawiająca rozpuszczanie się substancji stałej w wodzie. </a:t>
            </a:r>
          </a:p>
          <a:p>
            <a:pPr marL="3175" indent="-3175" algn="just">
              <a:buNone/>
            </a:pPr>
            <a:r>
              <a:rPr lang="pl-PL" sz="2200" i="1" dirty="0"/>
              <a:t>Uczniowie mówią, że rozpuszczanie, to mieszanie się ze sobą substancji z których jedna jest substancją rozpuszczaną a druga </a:t>
            </a:r>
            <a:r>
              <a:rPr lang="pl-PL" sz="2200" i="1" dirty="0" err="1" smtClean="0"/>
              <a:t>rozpuszczal-nikiem</a:t>
            </a:r>
            <a:r>
              <a:rPr lang="pl-PL" sz="2200" i="1" dirty="0"/>
              <a:t>, wymieniają różne rodzaje roztworów, stwierdzają, że roztwór jest mieszaniną jednorodną, podkreślają, że woda jest dobrym rozpuszczalnikiem wielu substancji. </a:t>
            </a:r>
            <a:endParaRPr lang="pl-PL" sz="2200" dirty="0"/>
          </a:p>
          <a:p>
            <a:pPr marL="3175" indent="-3175" algn="just">
              <a:buNone/>
            </a:pPr>
            <a:endParaRPr lang="pl-PL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5720" y="500042"/>
            <a:ext cx="8572560" cy="5626121"/>
          </a:xfrm>
        </p:spPr>
        <p:txBody>
          <a:bodyPr>
            <a:noAutofit/>
          </a:bodyPr>
          <a:lstStyle/>
          <a:p>
            <a:pPr marL="3175" indent="-3175" algn="just">
              <a:buNone/>
            </a:pPr>
            <a:r>
              <a:rPr lang="pl-PL" sz="2200" b="1" dirty="0" smtClean="0"/>
              <a:t>Nauczyciel wskazuje różnicę między pojęciami substancja rozpuszcza się: dobrze i szybko.</a:t>
            </a:r>
          </a:p>
          <a:p>
            <a:pPr marL="3175" indent="-3175" algn="just">
              <a:buNone/>
            </a:pPr>
            <a:r>
              <a:rPr lang="pl-PL" sz="2200" b="1" dirty="0" smtClean="0"/>
              <a:t>Nauczyciel pyta, co to znaczy, że substancja szybciej rozpuszcza się w wodzie? Jak można zmierzyć tą szybkość?</a:t>
            </a:r>
          </a:p>
          <a:p>
            <a:pPr marL="3175" indent="-3175" algn="just">
              <a:buNone/>
            </a:pPr>
            <a:r>
              <a:rPr lang="pl-PL" sz="2200" i="1" dirty="0" smtClean="0"/>
              <a:t>Uczniowie formułują hipotezę, że szybkość jest związana z czasem rozpuszczania substancji, tj. że im więcej substancji rozpuści się w jednostce czasu, to możemy wtedy powiedzieć, że substancja rozpuszcza się szybciej. Wskazują, że szybkość rozpuszczania można by zmierzyć, ale żeby sprawdzić jak dany czynnik wpływa na szybkość rozpuszczania to należałoby w tym samym czasie rozpuszczać substancję w 2 naczyniach, w jednym bez stosowania danego czynnika a w drugim z zastosowaniem tego czynnika. Uczniowie w czasie pogadanki wskazują w jaki sposób można by przyspieszyć rozpuszczanie substancji w wodzie. Wymieniają znane z życia sposoby przyspieszania rozpuszczania substancji w wodzie.</a:t>
            </a:r>
          </a:p>
          <a:p>
            <a:pPr marL="3175" indent="-3175" algn="just">
              <a:buNone/>
            </a:pPr>
            <a:r>
              <a:rPr lang="pl-PL" sz="2200" b="1" dirty="0" smtClean="0"/>
              <a:t>Uczniowie rozważają problem – Czy wzrost temperatury przyspiesza proces rozpuszczania substancji stałej w wodzie?</a:t>
            </a:r>
          </a:p>
          <a:p>
            <a:pPr marL="3175" indent="-3175" algn="just">
              <a:buNone/>
            </a:pPr>
            <a:endParaRPr lang="pl-PL" sz="2200" dirty="0" smtClean="0"/>
          </a:p>
          <a:p>
            <a:pPr>
              <a:buNone/>
            </a:pPr>
            <a:endParaRPr lang="pl-PL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i="1" dirty="0" smtClean="0">
                <a:solidFill>
                  <a:srgbClr val="548123"/>
                </a:solidFill>
              </a:rPr>
              <a:t>Doświadczenie </a:t>
            </a:r>
            <a:r>
              <a:rPr lang="pl-PL" sz="3600" b="1" i="1" dirty="0">
                <a:solidFill>
                  <a:srgbClr val="548123"/>
                </a:solidFill>
              </a:rPr>
              <a:t>1. </a:t>
            </a:r>
            <a:r>
              <a:rPr lang="pl-PL" sz="3600" b="1" i="1" dirty="0" smtClean="0">
                <a:solidFill>
                  <a:srgbClr val="548123"/>
                </a:solidFill>
              </a:rPr>
              <a:t/>
            </a:r>
            <a:br>
              <a:rPr lang="pl-PL" sz="3600" b="1" i="1" dirty="0" smtClean="0">
                <a:solidFill>
                  <a:srgbClr val="548123"/>
                </a:solidFill>
              </a:rPr>
            </a:br>
            <a:r>
              <a:rPr lang="pl-PL" sz="2400" dirty="0" smtClean="0"/>
              <a:t>Wpływ temperatury na szybkość rozpuszczania substancji.</a:t>
            </a:r>
            <a:endParaRPr lang="pl-PL" sz="3600" b="1" i="1" dirty="0">
              <a:solidFill>
                <a:srgbClr val="548123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pl-PL" dirty="0" smtClean="0"/>
              <a:t>Rozpuszczanie </a:t>
            </a:r>
            <a:r>
              <a:rPr lang="pl-PL" dirty="0"/>
              <a:t>manganianu(VII) potasu w wodzie zimnej i </a:t>
            </a:r>
            <a:r>
              <a:rPr lang="pl-PL" dirty="0" err="1" smtClean="0"/>
              <a:t>go-rącej</a:t>
            </a:r>
            <a:r>
              <a:rPr lang="pl-PL" dirty="0"/>
              <a:t>.</a:t>
            </a:r>
          </a:p>
          <a:p>
            <a:pPr marL="0" indent="280988" algn="just">
              <a:buNone/>
            </a:pPr>
            <a:r>
              <a:rPr lang="pl-PL" dirty="0"/>
              <a:t>Do 2 zlewek z wodą gorącą i zimną wsypujemy po kilka kryształków manganianu(VII) potasu. W zlewce z wodą gorącą obserwujemy szybsze zabarwienie wody.</a:t>
            </a:r>
          </a:p>
          <a:p>
            <a:pPr marL="0" indent="280988" algn="just">
              <a:buNone/>
            </a:pPr>
            <a:r>
              <a:rPr lang="pl-PL" dirty="0"/>
              <a:t>Uczniowie zapisują obserwacje z doświadczenia i formułują wniosek.</a:t>
            </a:r>
          </a:p>
          <a:p>
            <a:pPr marL="0" indent="280988" algn="just">
              <a:buNone/>
            </a:pPr>
            <a:r>
              <a:rPr lang="pl-PL" i="1" dirty="0"/>
              <a:t>Na podstawie rysunku i animacji komputerowej </a:t>
            </a:r>
            <a:r>
              <a:rPr lang="pl-PL" i="1" dirty="0" smtClean="0"/>
              <a:t>dotyczącej </a:t>
            </a:r>
            <a:r>
              <a:rPr lang="pl-PL" i="1" dirty="0"/>
              <a:t>wpływu temperatury na szybkość </a:t>
            </a:r>
            <a:r>
              <a:rPr lang="pl-PL" i="1" dirty="0" smtClean="0"/>
              <a:t>rozpuszczania</a:t>
            </a:r>
            <a:r>
              <a:rPr lang="pl-PL" i="1" dirty="0"/>
              <a:t>, opisują </a:t>
            </a:r>
            <a:r>
              <a:rPr lang="pl-PL" i="1" dirty="0" smtClean="0"/>
              <a:t>dla-czego </a:t>
            </a:r>
            <a:r>
              <a:rPr lang="pl-PL" i="1" dirty="0"/>
              <a:t>temperatura wpływa na szybkość rozpuszczania. </a:t>
            </a:r>
            <a:r>
              <a:rPr lang="pl-PL" i="1" dirty="0" err="1" smtClean="0"/>
              <a:t>Wyjaś-niają</a:t>
            </a:r>
            <a:r>
              <a:rPr lang="pl-PL" i="1" dirty="0"/>
              <a:t>, że w wyższej temperaturze cząsteczki substancji </a:t>
            </a:r>
            <a:r>
              <a:rPr lang="pl-PL" i="1" dirty="0" err="1" smtClean="0"/>
              <a:t>rozpusz-czanej</a:t>
            </a:r>
            <a:r>
              <a:rPr lang="pl-PL" i="1" dirty="0" smtClean="0"/>
              <a:t> </a:t>
            </a:r>
            <a:r>
              <a:rPr lang="pl-PL" i="1" dirty="0"/>
              <a:t>i rozpuszczalnika mają większą energię, dzięki czemu szybciej się poruszają i szybciej się ze sobą mieszają.</a:t>
            </a:r>
            <a:endParaRPr lang="pl-PL" dirty="0"/>
          </a:p>
          <a:p>
            <a:pPr marL="0" indent="280988" algn="just">
              <a:buNone/>
            </a:pP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4881" y="500042"/>
            <a:ext cx="70152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/>
          </p:cNvPicPr>
          <p:nvPr>
            <p:ph idx="1"/>
          </p:nvPr>
        </p:nvPicPr>
        <p:blipFill>
          <a:blip r:embed="rId2" cstate="print"/>
          <a:srcRect l="26134" t="26257" r="25657" b="25838"/>
          <a:stretch>
            <a:fillRect/>
          </a:stretch>
        </p:blipFill>
        <p:spPr bwMode="auto">
          <a:xfrm>
            <a:off x="1071538" y="785794"/>
            <a:ext cx="7000926" cy="556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 marL="0" indent="14288" algn="just">
              <a:buNone/>
            </a:pPr>
            <a:r>
              <a:rPr lang="pl-PL" sz="2200" b="1" dirty="0"/>
              <a:t>Jakie inne czynniki mogą przyspieszyć szybkość rozpuszczania substancji stałej w wodzie?</a:t>
            </a:r>
          </a:p>
          <a:p>
            <a:pPr marL="0" indent="14288" algn="just">
              <a:buNone/>
            </a:pPr>
            <a:r>
              <a:rPr lang="pl-PL" sz="2200" i="1" dirty="0"/>
              <a:t>Uczniowie formułują wnioski po obejrzeniu animacji </a:t>
            </a:r>
            <a:r>
              <a:rPr lang="pl-PL" sz="2200" i="1" dirty="0" smtClean="0"/>
              <a:t>komputerowej</a:t>
            </a:r>
            <a:r>
              <a:rPr lang="pl-PL" sz="2200" i="1" dirty="0"/>
              <a:t>, przedstawiającej rozpuszczanie </a:t>
            </a:r>
            <a:r>
              <a:rPr lang="pl-PL" sz="2200" i="1" dirty="0" smtClean="0"/>
              <a:t>substancji </a:t>
            </a:r>
            <a:r>
              <a:rPr lang="pl-PL" sz="2200" i="1" dirty="0"/>
              <a:t>stałej w wodzie, zwracają uwagę na to, że mieszanie pozwala na szybsze zmieszanie się cząsteczek substancji rozpuszczanej z cząsteczkami wody, co przyspiesza rozpuszczanie substancji stałej w wodzie. Zapisują odpowiedzi na pytania w zeszycie ćwiczeń dotyczące wpływu mieszania na szybkość rozpuszczania i podają przykłady praktycznego wykorzystania w codziennym życiu. Na </a:t>
            </a:r>
            <a:r>
              <a:rPr lang="pl-PL" sz="2200" i="1" dirty="0" smtClean="0"/>
              <a:t>potwierdzenie </a:t>
            </a:r>
            <a:r>
              <a:rPr lang="pl-PL" sz="2200" i="1" dirty="0"/>
              <a:t>swojej tezy wykonują doświadczenie 2. </a:t>
            </a:r>
            <a:endParaRPr lang="pl-PL" sz="2200" dirty="0"/>
          </a:p>
          <a:p>
            <a:pPr marL="0" indent="14288" algn="just">
              <a:buNone/>
            </a:pPr>
            <a:endParaRPr lang="pl-PL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i="1" dirty="0" smtClean="0">
                <a:solidFill>
                  <a:srgbClr val="548123"/>
                </a:solidFill>
              </a:rPr>
              <a:t>Doświadczenie 2. </a:t>
            </a:r>
            <a:br>
              <a:rPr lang="pl-PL" sz="3600" b="1" i="1" dirty="0" smtClean="0">
                <a:solidFill>
                  <a:srgbClr val="548123"/>
                </a:solidFill>
              </a:rPr>
            </a:br>
            <a:r>
              <a:rPr lang="pl-PL" sz="2400" dirty="0"/>
              <a:t>Wpływ mieszania na szybkość rozpuszczania substancji. </a:t>
            </a:r>
            <a:r>
              <a:rPr lang="pl-PL" sz="2400" dirty="0" smtClean="0"/>
              <a:t>	</a:t>
            </a:r>
            <a:endParaRPr lang="pl-PL" sz="3600" b="1" i="1" dirty="0">
              <a:solidFill>
                <a:srgbClr val="548123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dirty="0" smtClean="0"/>
              <a:t>Rozpuszczanie cukru w wodzie. Do 2 zlewek z wodą wsypujemy taką samą ilość cukru. W jednej zlewce mieszamy wodę bagietką i obserwujemy, że cukier rozpuścił się całkowicie. W drugiej zlewce cukier pozostaje na dnie nierozpuszczony.</a:t>
            </a:r>
          </a:p>
          <a:p>
            <a:pPr marL="0" indent="0" algn="just">
              <a:buNone/>
            </a:pPr>
            <a:r>
              <a:rPr lang="pl-PL" sz="2400" dirty="0" smtClean="0"/>
              <a:t>Uczniowie zapisują obserwacje z doświadczenia i formułują wniosek.</a:t>
            </a:r>
          </a:p>
        </p:txBody>
      </p:sp>
      <p:pic>
        <p:nvPicPr>
          <p:cNvPr id="4" name="Obraz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4881" y="500042"/>
            <a:ext cx="70152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/>
          </p:cNvPicPr>
          <p:nvPr>
            <p:ph idx="1"/>
          </p:nvPr>
        </p:nvPicPr>
        <p:blipFill>
          <a:blip r:embed="rId2" cstate="print"/>
          <a:srcRect l="25684" t="26117" r="25769" b="25978"/>
          <a:stretch>
            <a:fillRect/>
          </a:stretch>
        </p:blipFill>
        <p:spPr bwMode="auto">
          <a:xfrm>
            <a:off x="1071538" y="785794"/>
            <a:ext cx="7000924" cy="5526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i="1" dirty="0" smtClean="0">
                <a:solidFill>
                  <a:srgbClr val="548123"/>
                </a:solidFill>
              </a:rPr>
              <a:t>Doświadczenie 3. </a:t>
            </a:r>
            <a:br>
              <a:rPr lang="pl-PL" sz="3600" b="1" i="1" dirty="0" smtClean="0">
                <a:solidFill>
                  <a:srgbClr val="548123"/>
                </a:solidFill>
              </a:rPr>
            </a:br>
            <a:r>
              <a:rPr lang="pl-PL" sz="2400" dirty="0" smtClean="0"/>
              <a:t>Wpływ rozdrobnienia na szybkość rozpuszczania substancji.  	</a:t>
            </a:r>
            <a:endParaRPr lang="pl-PL" sz="3600" b="1" i="1" dirty="0">
              <a:solidFill>
                <a:srgbClr val="548123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dirty="0" smtClean="0"/>
              <a:t>Rozpuszczanie cukru kryształu i cukru pudru w wodzie. Do 2 zlewek z wodą o tej samej temperaturze wsypujemy takie same ilości cukru pudru i cukru kryształu. Pozostawiamy zlewki na pewien czas i obserwujemy w którym przypadku szybciej znika osad z dna zlewki. Uczniowie stwierdzają, że w zlewce z cukrem pudrem szybciej następuje rozpuszczenie.</a:t>
            </a:r>
          </a:p>
          <a:p>
            <a:pPr marL="0" indent="0" algn="just">
              <a:buNone/>
            </a:pPr>
            <a:r>
              <a:rPr lang="pl-PL" sz="1800" i="1" dirty="0" smtClean="0"/>
              <a:t>(Doświadczenie alternatywne można wykonać z siarczanem(VI) miedzi(II) – duży kryształ i małe kryształki)</a:t>
            </a:r>
          </a:p>
        </p:txBody>
      </p:sp>
      <p:pic>
        <p:nvPicPr>
          <p:cNvPr id="4" name="Obraz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4881" y="500042"/>
            <a:ext cx="70152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pl-PL" sz="2000" i="1" dirty="0"/>
              <a:t>Uczniowie na po obejrzeniu animacji przedstawiającej rozpuszczanie się substancji o różnym rozdrobnieniu formułują wniosek i zapisują go pod opisem doświadczenia. </a:t>
            </a:r>
            <a:endParaRPr lang="pl-PL" sz="2000" dirty="0"/>
          </a:p>
        </p:txBody>
      </p:sp>
      <p:pic>
        <p:nvPicPr>
          <p:cNvPr id="4" name="Symbol zastępczy zawartości 3"/>
          <p:cNvPicPr>
            <a:picLocks noGrp="1"/>
          </p:cNvPicPr>
          <p:nvPr>
            <p:ph idx="1"/>
          </p:nvPr>
        </p:nvPicPr>
        <p:blipFill>
          <a:blip r:embed="rId2" cstate="print"/>
          <a:srcRect l="25590" t="25838" r="25803" b="25978"/>
          <a:stretch>
            <a:fillRect/>
          </a:stretch>
        </p:blipFill>
        <p:spPr bwMode="auto">
          <a:xfrm>
            <a:off x="1500165" y="1427100"/>
            <a:ext cx="6143670" cy="48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14288" algn="just">
              <a:buNone/>
            </a:pPr>
            <a:r>
              <a:rPr lang="pl-PL" sz="2200" b="1" dirty="0"/>
              <a:t>Nauczyciel pyta: Co należałoby zrobić, aby substancję rozpuścić najszybciej?</a:t>
            </a:r>
          </a:p>
          <a:p>
            <a:pPr marL="0" indent="14288" algn="just">
              <a:buNone/>
            </a:pPr>
            <a:r>
              <a:rPr lang="pl-PL" sz="2200" i="1" dirty="0"/>
              <a:t>Uczniowie odpowiadają, że najlepiej byłoby zastosować wszystkie te czynniki razem, tj. rozpuszczać substancję rozdrobnioną w gorącej wodzie, mieszając przy tym roztwór.</a:t>
            </a:r>
            <a:endParaRPr lang="pl-PL" sz="2200" dirty="0"/>
          </a:p>
          <a:p>
            <a:pPr marL="0" indent="14288" algn="just">
              <a:buNone/>
            </a:pPr>
            <a:r>
              <a:rPr lang="pl-PL" sz="2200" b="1" dirty="0"/>
              <a:t>Czy mieszanie przyspiesza także rozpuszczanie substancji w stanie ciekłym i gazowym?</a:t>
            </a:r>
          </a:p>
          <a:p>
            <a:pPr marL="0" indent="14288" algn="just">
              <a:buNone/>
            </a:pPr>
            <a:endParaRPr lang="pl-PL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i="1" dirty="0" smtClean="0">
                <a:solidFill>
                  <a:srgbClr val="548123"/>
                </a:solidFill>
              </a:rPr>
              <a:t>Doświadczenie 4. </a:t>
            </a:r>
            <a:br>
              <a:rPr lang="pl-PL" sz="3600" b="1" i="1" dirty="0" smtClean="0">
                <a:solidFill>
                  <a:srgbClr val="548123"/>
                </a:solidFill>
              </a:rPr>
            </a:br>
            <a:r>
              <a:rPr lang="pl-PL" sz="2300" dirty="0" smtClean="0"/>
              <a:t>Porównanie rozpuszczania się glicerolu i denaturatu w wodzie. </a:t>
            </a:r>
            <a:endParaRPr lang="pl-PL" sz="2300" b="1" i="1" dirty="0">
              <a:solidFill>
                <a:srgbClr val="548123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pl-PL" sz="2400" dirty="0" smtClean="0"/>
              <a:t>Uczniowie obserwują, że po wlaniu glicerolu do wody spływa na dno probówki tworząc oddzielną warstwę, po wstrząśnięciu probówki obserwują, że glicerol łatwo rozpuścił się w wodzie. Denaturat bez wstrząsania łatwo miesza się z wodą.</a:t>
            </a:r>
          </a:p>
          <a:p>
            <a:pPr marL="0" indent="0" algn="just">
              <a:buNone/>
            </a:pPr>
            <a:r>
              <a:rPr lang="pl-PL" sz="2400" dirty="0" smtClean="0"/>
              <a:t>Nauczyciel zwraca uwagę na to, że w wodzie rozpuszczają się też gazy. Uczniowie wybierają odpowiedź na pytanie: </a:t>
            </a:r>
            <a:r>
              <a:rPr lang="pl-PL" sz="2400" b="1" dirty="0" smtClean="0"/>
              <a:t>W którym z podanych wypadków powietrze najszybciej rozpuszcza się w wodzie:</a:t>
            </a:r>
          </a:p>
          <a:p>
            <a:pPr marL="0" indent="0" algn="just">
              <a:buNone/>
              <a:tabLst>
                <a:tab pos="268288" algn="l"/>
              </a:tabLst>
            </a:pPr>
            <a:r>
              <a:rPr lang="pl-PL" sz="2400" dirty="0" smtClean="0"/>
              <a:t>a)	w rwącym potoku</a:t>
            </a:r>
          </a:p>
          <a:p>
            <a:pPr marL="0" indent="0" algn="just">
              <a:buNone/>
              <a:tabLst>
                <a:tab pos="268288" algn="l"/>
              </a:tabLst>
            </a:pPr>
            <a:r>
              <a:rPr lang="pl-PL" sz="2400" dirty="0" smtClean="0"/>
              <a:t>b)	w stawie lub jeziorze</a:t>
            </a:r>
          </a:p>
          <a:p>
            <a:pPr marL="0" indent="0" algn="just">
              <a:buNone/>
              <a:tabLst>
                <a:tab pos="268288" algn="l"/>
              </a:tabLst>
            </a:pPr>
            <a:r>
              <a:rPr lang="pl-PL" sz="2400" dirty="0" smtClean="0"/>
              <a:t>c)	w spokojnie płynącej rzece?</a:t>
            </a:r>
          </a:p>
          <a:p>
            <a:pPr marL="0" indent="0" algn="just">
              <a:buNone/>
            </a:pPr>
            <a:r>
              <a:rPr lang="pl-PL" sz="2400" dirty="0" smtClean="0"/>
              <a:t>Uzasadniają wybór (a), wskazując na to, że ruch wody i silne mieszanie jej, przyspiesza rozpuszczanie gazów w wodzie.</a:t>
            </a:r>
          </a:p>
        </p:txBody>
      </p:sp>
      <p:pic>
        <p:nvPicPr>
          <p:cNvPr id="4" name="Obraz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4881" y="500042"/>
            <a:ext cx="70152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>
                <a:solidFill>
                  <a:srgbClr val="C00000"/>
                </a:solidFill>
              </a:rPr>
              <a:t>Podsumowanie lekcji</a:t>
            </a:r>
            <a:r>
              <a:rPr lang="pl-PL" dirty="0" smtClean="0">
                <a:solidFill>
                  <a:srgbClr val="C00000"/>
                </a:solidFill>
              </a:rPr>
              <a:t>: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14288" algn="just">
              <a:buNone/>
            </a:pPr>
            <a:r>
              <a:rPr lang="pl-PL" dirty="0"/>
              <a:t>Uczniowie wymieniają czynniki </a:t>
            </a:r>
            <a:r>
              <a:rPr lang="pl-PL" dirty="0" smtClean="0"/>
              <a:t>przyspieszające </a:t>
            </a:r>
            <a:r>
              <a:rPr lang="pl-PL" dirty="0"/>
              <a:t>rozpuszczanie substancji stałych w wodzie, wymieniają też czynniki mające wpływ na przyspieszenie rozpuszczania się cieczy i gazów w wodzie.</a:t>
            </a:r>
          </a:p>
          <a:p>
            <a:pPr marL="0" indent="14288" algn="just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/>
          </p:cNvPicPr>
          <p:nvPr>
            <p:ph idx="1"/>
          </p:nvPr>
        </p:nvPicPr>
        <p:blipFill>
          <a:blip r:embed="rId2" cstate="print"/>
          <a:srcRect l="19343" t="22905" r="19289" b="22765"/>
          <a:stretch>
            <a:fillRect/>
          </a:stretch>
        </p:blipFill>
        <p:spPr bwMode="auto">
          <a:xfrm>
            <a:off x="900628" y="1462494"/>
            <a:ext cx="7315498" cy="518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928662" y="428604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400" dirty="0" smtClean="0"/>
              <a:t>Rozwiązują zadanie z płyty CD z podręcznika:</a:t>
            </a:r>
          </a:p>
          <a:p>
            <a:pPr algn="just"/>
            <a:r>
              <a:rPr lang="pl-PL" sz="2400" dirty="0" smtClean="0"/>
              <a:t>Czynniki wpływające na szybkość rozpuszczania się substancji.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Praca domowa: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pl-PL" dirty="0" smtClean="0"/>
              <a:t>Zadanie </a:t>
            </a:r>
            <a:r>
              <a:rPr lang="pl-PL" dirty="0"/>
              <a:t>1 i 2 z zeszytu ćwiczeń.</a:t>
            </a:r>
          </a:p>
          <a:p>
            <a:pPr algn="just">
              <a:buFont typeface="Wingdings" pitchFamily="2" charset="2"/>
              <a:buChar char="q"/>
            </a:pPr>
            <a:r>
              <a:rPr lang="pl-PL" b="1" dirty="0"/>
              <a:t>Dla chętnych:</a:t>
            </a:r>
            <a:r>
              <a:rPr lang="pl-PL" dirty="0"/>
              <a:t> przygotowanie prezentacji </a:t>
            </a:r>
            <a:r>
              <a:rPr lang="pl-PL" dirty="0" err="1" smtClean="0"/>
              <a:t>mul-timedialnej</a:t>
            </a:r>
            <a:r>
              <a:rPr lang="pl-PL" dirty="0" smtClean="0"/>
              <a:t> </a:t>
            </a:r>
            <a:r>
              <a:rPr lang="pl-PL" dirty="0"/>
              <a:t>w PowerPoint na temat wpływu czynników na szybkość rozpuszczania i </a:t>
            </a:r>
            <a:r>
              <a:rPr lang="pl-PL" dirty="0" smtClean="0"/>
              <a:t>przesłanie </a:t>
            </a:r>
            <a:r>
              <a:rPr lang="pl-PL" dirty="0"/>
              <a:t>jej e-mailem ze strony </a:t>
            </a:r>
            <a:r>
              <a:rPr lang="pl-PL" u="sng" dirty="0">
                <a:hlinkClick r:id="rId2"/>
              </a:rPr>
              <a:t>http://chemia_gimnazjum.republika.pl</a:t>
            </a:r>
            <a:r>
              <a:rPr lang="pl-PL" dirty="0"/>
              <a:t> </a:t>
            </a:r>
          </a:p>
          <a:p>
            <a:pPr algn="just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>
                <a:solidFill>
                  <a:srgbClr val="C00000"/>
                </a:solidFill>
              </a:rPr>
              <a:t>Uwagi do lekcji</a:t>
            </a:r>
            <a:r>
              <a:rPr lang="pl-PL" dirty="0" smtClean="0">
                <a:solidFill>
                  <a:srgbClr val="C00000"/>
                </a:solidFill>
              </a:rPr>
              <a:t>: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14288" algn="just">
              <a:buNone/>
            </a:pPr>
            <a:r>
              <a:rPr lang="pl-PL" dirty="0"/>
              <a:t>Doświadczenia można wykonać w grupach uczniowskich, lub jako pokaz prosząc uczniów o asystowanie przy wykonywaniu doświadczeń.</a:t>
            </a:r>
          </a:p>
          <a:p>
            <a:pPr marL="0" indent="14288" algn="just"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893</Words>
  <Application>Microsoft Office PowerPoint</Application>
  <PresentationFormat>Pokaz na ekranie (4:3)</PresentationFormat>
  <Paragraphs>55</Paragraphs>
  <Slides>18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Motyw pakietu Office</vt:lpstr>
      <vt:lpstr>Scenariusz lekcji chemii: „Od czego zależy szybkość rozpuszczania substancji  w wodzie?”</vt:lpstr>
      <vt:lpstr>Dział: Woda w procesach fizycznych i chemicznych.  Program – „Chemia i my” DKW-4014-76/99. Temat:  Od czego zależy szybkość rozpuszczania substancji w wodzie? </vt:lpstr>
      <vt:lpstr>Środki dydaktyczne:</vt:lpstr>
      <vt:lpstr>Przebieg lekcji:</vt:lpstr>
      <vt:lpstr>Slajd 5</vt:lpstr>
      <vt:lpstr>Doświadczenie 1.  Wpływ temperatury na szybkość rozpuszczania substancji.</vt:lpstr>
      <vt:lpstr>Slajd 7</vt:lpstr>
      <vt:lpstr>Slajd 8</vt:lpstr>
      <vt:lpstr>Doświadczenie 2.  Wpływ mieszania na szybkość rozpuszczania substancji.  </vt:lpstr>
      <vt:lpstr>Slajd 10</vt:lpstr>
      <vt:lpstr>Doświadczenie 3.  Wpływ rozdrobnienia na szybkość rozpuszczania substancji.   </vt:lpstr>
      <vt:lpstr>Uczniowie na po obejrzeniu animacji przedstawiającej rozpuszczanie się substancji o różnym rozdrobnieniu formułują wniosek i zapisują go pod opisem doświadczenia. </vt:lpstr>
      <vt:lpstr>Slajd 13</vt:lpstr>
      <vt:lpstr>Doświadczenie 4.  Porównanie rozpuszczania się glicerolu i denaturatu w wodzie. </vt:lpstr>
      <vt:lpstr>Podsumowanie lekcji:</vt:lpstr>
      <vt:lpstr>Slajd 16</vt:lpstr>
      <vt:lpstr>Praca domowa:</vt:lpstr>
      <vt:lpstr>Uwagi do lekcji: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Scenariusz lekcji chemii: „Od czego zależy szybkość rozpuszczania substancji w wodzie?”</dc:title>
  <dc:creator>Zbigniew Rzemieniuk</dc:creator>
  <cp:lastModifiedBy>Zbigniew Rzemieniuk</cp:lastModifiedBy>
  <cp:revision>9</cp:revision>
  <dcterms:created xsi:type="dcterms:W3CDTF">2009-10-04T03:04:53Z</dcterms:created>
  <dcterms:modified xsi:type="dcterms:W3CDTF">2009-10-04T04:14:21Z</dcterms:modified>
</cp:coreProperties>
</file>