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3" r:id="rId6"/>
    <p:sldId id="260" r:id="rId7"/>
    <p:sldId id="261" r:id="rId8"/>
    <p:sldId id="262" r:id="rId9"/>
    <p:sldId id="274" r:id="rId10"/>
    <p:sldId id="263" r:id="rId11"/>
    <p:sldId id="275" r:id="rId12"/>
    <p:sldId id="264" r:id="rId13"/>
    <p:sldId id="265" r:id="rId14"/>
    <p:sldId id="266" r:id="rId15"/>
    <p:sldId id="268" r:id="rId16"/>
    <p:sldId id="277" r:id="rId17"/>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812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72" y="-2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2FC9DB8D-A400-4874-B012-613D2C17FDD0}" type="datetimeFigureOut">
              <a:rPr lang="pl-PL" smtClean="0"/>
              <a:pPr/>
              <a:t>2009-10-04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60F0403-22CB-407C-9BA0-A22DE217E03A}"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bright="29000"/>
          </a:blip>
          <a:srcRect/>
          <a:stretch>
            <a:fillRect t="-50000" b="-50000"/>
          </a:stretch>
        </a:blipFill>
        <a:effectLst/>
      </p:bgPr>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C9DB8D-A400-4874-B012-613D2C17FDD0}" type="datetimeFigureOut">
              <a:rPr lang="pl-PL" smtClean="0"/>
              <a:pPr/>
              <a:t>2009-10-04</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0F0403-22CB-407C-9BA0-A22DE217E03A}"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chemia_gimnazjum.republika.pl/ciekawostki/krzem.ht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normAutofit fontScale="90000"/>
          </a:bodyPr>
          <a:lstStyle/>
          <a:p>
            <a:r>
              <a:rPr lang="pl-PL" sz="6700" dirty="0" smtClean="0">
                <a:solidFill>
                  <a:srgbClr val="C00000"/>
                </a:solidFill>
              </a:rPr>
              <a:t>Scenariusz lekcji chemii:</a:t>
            </a:r>
            <a:r>
              <a:rPr lang="pl-PL" dirty="0" smtClean="0">
                <a:solidFill>
                  <a:srgbClr val="C00000"/>
                </a:solidFill>
              </a:rPr>
              <a:t/>
            </a:r>
            <a:br>
              <a:rPr lang="pl-PL" dirty="0" smtClean="0">
                <a:solidFill>
                  <a:srgbClr val="C00000"/>
                </a:solidFill>
              </a:rPr>
            </a:br>
            <a:r>
              <a:rPr lang="pl-PL" b="1" dirty="0" smtClean="0">
                <a:solidFill>
                  <a:srgbClr val="00B050"/>
                </a:solidFill>
              </a:rPr>
              <a:t>„Krzemionka – składnik skorupy ziemskiej.”</a:t>
            </a:r>
            <a:endParaRPr lang="pl-PL" b="1" dirty="0">
              <a:solidFill>
                <a:srgbClr val="00B050"/>
              </a:solidFill>
            </a:endParaRPr>
          </a:p>
        </p:txBody>
      </p:sp>
      <p:sp>
        <p:nvSpPr>
          <p:cNvPr id="3" name="Podtytuł 2"/>
          <p:cNvSpPr>
            <a:spLocks noGrp="1"/>
          </p:cNvSpPr>
          <p:nvPr>
            <p:ph type="subTitle" idx="1"/>
          </p:nvPr>
        </p:nvSpPr>
        <p:spPr>
          <a:xfrm>
            <a:off x="3071802" y="5929330"/>
            <a:ext cx="5829296" cy="681030"/>
          </a:xfrm>
        </p:spPr>
        <p:txBody>
          <a:bodyPr>
            <a:normAutofit fontScale="92500"/>
          </a:bodyPr>
          <a:lstStyle/>
          <a:p>
            <a:r>
              <a:rPr lang="pl-PL" dirty="0" smtClean="0">
                <a:solidFill>
                  <a:srgbClr val="00B0F0"/>
                </a:solidFill>
              </a:rPr>
              <a:t>opracowanie: Zbigniew Rzemieniuk</a:t>
            </a:r>
            <a:endParaRPr lang="pl-PL"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582726"/>
          </a:xfrm>
        </p:spPr>
        <p:txBody>
          <a:bodyPr>
            <a:noAutofit/>
          </a:bodyPr>
          <a:lstStyle/>
          <a:p>
            <a:pPr algn="l"/>
            <a:r>
              <a:rPr lang="pl-PL" sz="2000" b="1" dirty="0">
                <a:solidFill>
                  <a:srgbClr val="FF0000"/>
                </a:solidFill>
              </a:rPr>
              <a:t>Dział: </a:t>
            </a:r>
            <a:r>
              <a:rPr lang="pl-PL" sz="2000" b="1" dirty="0" smtClean="0">
                <a:solidFill>
                  <a:srgbClr val="FF0000"/>
                </a:solidFill>
              </a:rPr>
              <a:t>Bogactwa naturalne skorupy ziemskiej.</a:t>
            </a:r>
            <a:r>
              <a:rPr lang="pl-PL" sz="2000" b="1" dirty="0" smtClean="0">
                <a:solidFill>
                  <a:srgbClr val="FF0000"/>
                </a:solidFill>
              </a:rPr>
              <a:t/>
            </a:r>
            <a:br>
              <a:rPr lang="pl-PL" sz="2000" b="1" dirty="0" smtClean="0">
                <a:solidFill>
                  <a:srgbClr val="FF0000"/>
                </a:solidFill>
              </a:rPr>
            </a:br>
            <a:r>
              <a:rPr lang="pl-PL" sz="2000" b="1" dirty="0" smtClean="0">
                <a:solidFill>
                  <a:srgbClr val="FF0000"/>
                </a:solidFill>
              </a:rPr>
              <a:t>Program </a:t>
            </a:r>
            <a:r>
              <a:rPr lang="pl-PL" sz="2000" b="1" dirty="0">
                <a:solidFill>
                  <a:srgbClr val="FF0000"/>
                </a:solidFill>
              </a:rPr>
              <a:t>– „Chemia i my” DKW-4014-76/99.</a:t>
            </a:r>
            <a:r>
              <a:rPr lang="pl-PL" sz="2400" dirty="0"/>
              <a:t/>
            </a:r>
            <a:br>
              <a:rPr lang="pl-PL" sz="2400" dirty="0"/>
            </a:br>
            <a:r>
              <a:rPr lang="pl-PL" sz="2400" b="1" dirty="0">
                <a:solidFill>
                  <a:srgbClr val="0070C0"/>
                </a:solidFill>
              </a:rPr>
              <a:t>Temat: </a:t>
            </a:r>
            <a:r>
              <a:rPr lang="pl-PL" sz="2400" b="1" dirty="0" smtClean="0">
                <a:solidFill>
                  <a:srgbClr val="0070C0"/>
                </a:solidFill>
              </a:rPr>
              <a:t/>
            </a:r>
            <a:br>
              <a:rPr lang="pl-PL" sz="2400" b="1" dirty="0" smtClean="0">
                <a:solidFill>
                  <a:srgbClr val="0070C0"/>
                </a:solidFill>
              </a:rPr>
            </a:br>
            <a:r>
              <a:rPr lang="pl-PL" sz="2400" b="1" dirty="0" smtClean="0">
                <a:solidFill>
                  <a:srgbClr val="0070C0"/>
                </a:solidFill>
              </a:rPr>
              <a:t>Krzemionka – składnik skorupy ziemskiej.</a:t>
            </a:r>
            <a:endParaRPr lang="pl-PL" sz="2400" dirty="0"/>
          </a:p>
        </p:txBody>
      </p:sp>
      <p:sp>
        <p:nvSpPr>
          <p:cNvPr id="3" name="Symbol zastępczy zawartości 2"/>
          <p:cNvSpPr>
            <a:spLocks noGrp="1"/>
          </p:cNvSpPr>
          <p:nvPr>
            <p:ph idx="1"/>
          </p:nvPr>
        </p:nvSpPr>
        <p:spPr>
          <a:xfrm>
            <a:off x="457200" y="1785926"/>
            <a:ext cx="8229600" cy="4340237"/>
          </a:xfrm>
        </p:spPr>
        <p:txBody>
          <a:bodyPr>
            <a:normAutofit fontScale="77500" lnSpcReduction="20000"/>
          </a:bodyPr>
          <a:lstStyle/>
          <a:p>
            <a:pPr algn="just">
              <a:buNone/>
            </a:pPr>
            <a:r>
              <a:rPr lang="pl-PL" b="1" dirty="0">
                <a:solidFill>
                  <a:srgbClr val="0070C0"/>
                </a:solidFill>
              </a:rPr>
              <a:t>Cel ogólny lekcji: </a:t>
            </a:r>
          </a:p>
          <a:p>
            <a:pPr marL="254000" indent="-254000" algn="just">
              <a:buFont typeface="Wingdings" pitchFamily="2" charset="2"/>
              <a:buChar char="q"/>
            </a:pPr>
            <a:r>
              <a:rPr lang="pl-PL" dirty="0" smtClean="0"/>
              <a:t>poznanie </a:t>
            </a:r>
            <a:r>
              <a:rPr lang="pl-PL" dirty="0" smtClean="0"/>
              <a:t>właściwości </a:t>
            </a:r>
            <a:r>
              <a:rPr lang="pl-PL" dirty="0" smtClean="0"/>
              <a:t>i najważniejszych zastosowań krzemionki</a:t>
            </a:r>
            <a:endParaRPr lang="pl-PL" dirty="0"/>
          </a:p>
          <a:p>
            <a:pPr marL="254000" indent="-254000" algn="just">
              <a:buNone/>
            </a:pPr>
            <a:r>
              <a:rPr lang="pl-PL" b="1" dirty="0">
                <a:solidFill>
                  <a:srgbClr val="0070C0"/>
                </a:solidFill>
              </a:rPr>
              <a:t>Osiągnięcia </a:t>
            </a:r>
            <a:r>
              <a:rPr lang="pl-PL" b="1" dirty="0" smtClean="0">
                <a:solidFill>
                  <a:srgbClr val="0070C0"/>
                </a:solidFill>
              </a:rPr>
              <a:t>uczniów (cele operacyjne):</a:t>
            </a:r>
            <a:endParaRPr lang="pl-PL" b="1" dirty="0">
              <a:solidFill>
                <a:srgbClr val="0070C0"/>
              </a:solidFill>
            </a:endParaRPr>
          </a:p>
          <a:p>
            <a:pPr marL="254000" lvl="0" indent="-254000" algn="just">
              <a:buFont typeface="Wingdings" pitchFamily="2" charset="2"/>
              <a:buChar char="q"/>
            </a:pPr>
            <a:r>
              <a:rPr lang="pl-PL" dirty="0" smtClean="0"/>
              <a:t>znają </a:t>
            </a:r>
            <a:r>
              <a:rPr lang="pl-PL" dirty="0" smtClean="0"/>
              <a:t>właściwości krzemionki</a:t>
            </a:r>
          </a:p>
          <a:p>
            <a:pPr marL="254000" lvl="0" indent="-254000" algn="just">
              <a:buFont typeface="Wingdings" pitchFamily="2" charset="2"/>
              <a:buChar char="q"/>
            </a:pPr>
            <a:r>
              <a:rPr lang="pl-PL" dirty="0" smtClean="0"/>
              <a:t>potrafią </a:t>
            </a:r>
            <a:r>
              <a:rPr lang="pl-PL" dirty="0" smtClean="0"/>
              <a:t>wyjaśnić dlaczego dwutlenek węgla w warunkach normalnych jest gazem, a krzemionka ciałem stałym</a:t>
            </a:r>
          </a:p>
          <a:p>
            <a:pPr marL="254000" lvl="0" indent="-254000" algn="just">
              <a:buFont typeface="Wingdings" pitchFamily="2" charset="2"/>
              <a:buChar char="q"/>
            </a:pPr>
            <a:r>
              <a:rPr lang="pl-PL" dirty="0" smtClean="0"/>
              <a:t>znają </a:t>
            </a:r>
            <a:r>
              <a:rPr lang="pl-PL" dirty="0" smtClean="0"/>
              <a:t>odmiany krzemionki</a:t>
            </a:r>
          </a:p>
          <a:p>
            <a:pPr marL="254000" lvl="0" indent="-254000" algn="just">
              <a:buFont typeface="Wingdings" pitchFamily="2" charset="2"/>
              <a:buChar char="q"/>
            </a:pPr>
            <a:r>
              <a:rPr lang="pl-PL" dirty="0" smtClean="0"/>
              <a:t>znają </a:t>
            </a:r>
            <a:r>
              <a:rPr lang="pl-PL" dirty="0" smtClean="0"/>
              <a:t>sposób otrzymywania krzemu z krzemionki</a:t>
            </a:r>
          </a:p>
          <a:p>
            <a:pPr marL="254000" lvl="0" indent="-254000" algn="just">
              <a:buFont typeface="Wingdings" pitchFamily="2" charset="2"/>
              <a:buChar char="q"/>
            </a:pPr>
            <a:r>
              <a:rPr lang="pl-PL" dirty="0" smtClean="0"/>
              <a:t>potrafią </a:t>
            </a:r>
            <a:r>
              <a:rPr lang="pl-PL" dirty="0" smtClean="0"/>
              <a:t>zapisać równania reakcji opisujące doświadczenia </a:t>
            </a:r>
          </a:p>
          <a:p>
            <a:pPr marL="254000" lvl="0" indent="-254000" algn="just">
              <a:buFont typeface="Wingdings" pitchFamily="2" charset="2"/>
              <a:buChar char="q"/>
            </a:pPr>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ipe(down)">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ipe(down)">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wipe(down)">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wipe(down)">
                                      <p:cBhvr>
                                        <p:cTn id="4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smtClean="0">
                <a:solidFill>
                  <a:srgbClr val="FF0000"/>
                </a:solidFill>
              </a:rPr>
              <a:t>Środki dydaktyczne:</a:t>
            </a:r>
            <a:endParaRPr lang="pl-PL" dirty="0">
              <a:solidFill>
                <a:srgbClr val="FF0000"/>
              </a:solidFill>
            </a:endParaRPr>
          </a:p>
        </p:txBody>
      </p:sp>
      <p:sp>
        <p:nvSpPr>
          <p:cNvPr id="3" name="Symbol zastępczy zawartości 2"/>
          <p:cNvSpPr>
            <a:spLocks noGrp="1"/>
          </p:cNvSpPr>
          <p:nvPr>
            <p:ph idx="1"/>
          </p:nvPr>
        </p:nvSpPr>
        <p:spPr/>
        <p:txBody>
          <a:bodyPr>
            <a:normAutofit/>
          </a:bodyPr>
          <a:lstStyle/>
          <a:p>
            <a:pPr lvl="0" algn="just">
              <a:buFont typeface="Courier New" pitchFamily="49" charset="0"/>
              <a:buChar char="o"/>
            </a:pPr>
            <a:r>
              <a:rPr lang="pl-PL" dirty="0" smtClean="0"/>
              <a:t>probówka</a:t>
            </a:r>
            <a:r>
              <a:rPr lang="pl-PL" dirty="0" smtClean="0"/>
              <a:t>, palnik spirytusowy, szczypce </a:t>
            </a:r>
            <a:r>
              <a:rPr lang="pl-PL" dirty="0" err="1" smtClean="0"/>
              <a:t>meta-lowe</a:t>
            </a:r>
            <a:r>
              <a:rPr lang="pl-PL" dirty="0" smtClean="0"/>
              <a:t>, kolbka stożkowa, krzemionka, opiłki </a:t>
            </a:r>
            <a:r>
              <a:rPr lang="pl-PL" dirty="0" err="1" smtClean="0"/>
              <a:t>ma-gnezowe</a:t>
            </a:r>
            <a:r>
              <a:rPr lang="pl-PL" dirty="0" smtClean="0"/>
              <a:t>, wióry magnezowe, tygiel, cegła, kwas solny</a:t>
            </a:r>
          </a:p>
          <a:p>
            <a:pPr lvl="0" algn="just">
              <a:buFont typeface="Courier New" pitchFamily="49" charset="0"/>
              <a:buChar char="o"/>
            </a:pPr>
            <a:r>
              <a:rPr lang="pl-PL" dirty="0" smtClean="0"/>
              <a:t>podręcznik</a:t>
            </a:r>
            <a:endParaRPr lang="pl-PL" dirty="0" smtClean="0"/>
          </a:p>
          <a:p>
            <a:pPr lvl="0" algn="just">
              <a:buFont typeface="Courier New" pitchFamily="49" charset="0"/>
              <a:buChar char="o"/>
            </a:pPr>
            <a:r>
              <a:rPr lang="pl-PL" dirty="0" smtClean="0"/>
              <a:t>zeszyt </a:t>
            </a:r>
            <a:r>
              <a:rPr lang="pl-PL" dirty="0" smtClean="0"/>
              <a:t>ćwiczeń cz. 2 </a:t>
            </a:r>
          </a:p>
          <a:p>
            <a:pPr algn="just"/>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solidFill>
                  <a:srgbClr val="FF0000"/>
                </a:solidFill>
              </a:rPr>
              <a:t>Przebieg lekcji:</a:t>
            </a:r>
            <a:endParaRPr lang="pl-PL" dirty="0">
              <a:solidFill>
                <a:srgbClr val="FF0000"/>
              </a:solidFill>
            </a:endParaRPr>
          </a:p>
        </p:txBody>
      </p:sp>
      <p:sp>
        <p:nvSpPr>
          <p:cNvPr id="3" name="Symbol zastępczy zawartości 2"/>
          <p:cNvSpPr>
            <a:spLocks noGrp="1"/>
          </p:cNvSpPr>
          <p:nvPr>
            <p:ph idx="1"/>
          </p:nvPr>
        </p:nvSpPr>
        <p:spPr>
          <a:xfrm>
            <a:off x="457200" y="1285860"/>
            <a:ext cx="8229600" cy="5072098"/>
          </a:xfrm>
        </p:spPr>
        <p:txBody>
          <a:bodyPr>
            <a:noAutofit/>
          </a:bodyPr>
          <a:lstStyle/>
          <a:p>
            <a:pPr marL="3175" indent="-3175" algn="just">
              <a:buNone/>
            </a:pPr>
            <a:r>
              <a:rPr lang="pl-PL" sz="2200" b="1" dirty="0" smtClean="0"/>
              <a:t>Uczniowie oglądają krzemionkę i badają ich właściwości fizyczne. </a:t>
            </a:r>
          </a:p>
          <a:p>
            <a:pPr marL="3175" indent="-3175" algn="just">
              <a:buNone/>
            </a:pPr>
            <a:r>
              <a:rPr lang="pl-PL" sz="2200" b="1" dirty="0" smtClean="0"/>
              <a:t>Uczniowie stwierdzają, że krzemionka jest białą substancją stałą o budowie krystalicznej, sprawdzają rozpuszczalność w wodzie. </a:t>
            </a:r>
          </a:p>
          <a:p>
            <a:pPr marL="3175" indent="-3175" algn="just">
              <a:buNone/>
            </a:pPr>
            <a:r>
              <a:rPr lang="pl-PL" sz="2200" dirty="0" smtClean="0"/>
              <a:t>Nauczyciel poleca odszukanie krzemu w układzie okresowym. Mówi o tym, że krzem znajduje się tuż pod węglem w układzie okresowym, stąd występują podobieństwa właściwości obu pierwiastków. Przypomina doświadczenie z dwutlenkiem węgla, gdy do kolby z dwutlenkiem węgla wprowadzaliśmy zapalone łuczywo, a następnie magnez. </a:t>
            </a:r>
            <a:endParaRPr lang="pl-PL" sz="2200" dirty="0" smtClean="0"/>
          </a:p>
          <a:p>
            <a:pPr marL="3175" indent="-3175" algn="just">
              <a:buNone/>
            </a:pPr>
            <a:r>
              <a:rPr lang="pl-PL" sz="2200" dirty="0" smtClean="0"/>
              <a:t>Pyta</a:t>
            </a:r>
            <a:r>
              <a:rPr lang="pl-PL" sz="2200" dirty="0" smtClean="0"/>
              <a:t>: w jaki sposób można otrzymać z krzemionki krzem?</a:t>
            </a:r>
          </a:p>
          <a:p>
            <a:pPr marL="3175" indent="-3175" algn="just">
              <a:buNone/>
            </a:pPr>
            <a:endParaRPr lang="pl-PL"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4"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5"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85720" y="500042"/>
            <a:ext cx="8572560" cy="5626121"/>
          </a:xfrm>
        </p:spPr>
        <p:txBody>
          <a:bodyPr>
            <a:noAutofit/>
          </a:bodyPr>
          <a:lstStyle/>
          <a:p>
            <a:pPr marL="3175" indent="-3175" algn="just">
              <a:buNone/>
            </a:pPr>
            <a:r>
              <a:rPr lang="pl-PL" sz="2200" dirty="0" smtClean="0"/>
              <a:t>Uczniowie wskazują, że węgiel i dwutlenek krzemu tworzą związki o </a:t>
            </a:r>
            <a:r>
              <a:rPr lang="pl-PL" sz="2200" dirty="0" err="1" smtClean="0"/>
              <a:t>podo-bnych</a:t>
            </a:r>
            <a:r>
              <a:rPr lang="pl-PL" sz="2200" dirty="0" smtClean="0"/>
              <a:t> </a:t>
            </a:r>
            <a:r>
              <a:rPr lang="pl-PL" sz="2200" dirty="0" smtClean="0"/>
              <a:t>wzorach sumarycznych. Przypominają, że magnez wprowadzony do dwutlenku węgla nadal się palił, a po spaleniu powstał biały tlenek magnezu i sadza – węgiel. Proponują aby spróbować odebrać tlen z dwutlenku krzemu przy pomocy magnezu. Zapisują równania reakcji</a:t>
            </a:r>
            <a:r>
              <a:rPr lang="pl-PL" sz="2200" dirty="0" smtClean="0"/>
              <a:t>.</a:t>
            </a:r>
          </a:p>
          <a:p>
            <a:pPr marL="3175" indent="-3175" algn="just">
              <a:buNone/>
            </a:pPr>
            <a:endParaRPr lang="pl-PL" sz="2200" dirty="0" smtClean="0"/>
          </a:p>
          <a:p>
            <a:pPr marL="3175" indent="-3175" algn="just">
              <a:buNone/>
            </a:pPr>
            <a:endParaRPr lang="pl-PL" sz="2200" dirty="0" smtClean="0"/>
          </a:p>
          <a:p>
            <a:pPr marL="3175" indent="-3175" algn="just">
              <a:buNone/>
            </a:pPr>
            <a:endParaRPr lang="pl-PL" sz="2200" dirty="0" smtClean="0"/>
          </a:p>
          <a:p>
            <a:pPr marL="3175" indent="-3175" algn="just">
              <a:buNone/>
            </a:pPr>
            <a:endParaRPr lang="pl-PL" sz="2200" dirty="0" smtClean="0"/>
          </a:p>
          <a:p>
            <a:pPr marL="3175" indent="-3175" algn="just">
              <a:buNone/>
            </a:pPr>
            <a:r>
              <a:rPr lang="pl-PL" sz="2200" dirty="0" smtClean="0"/>
              <a:t>Uczniowie wskazują, że w obu reakcjach magnez pełni rolę substancji odbierającej tlen, nazywają go reduktorem, wskazują w równaniu reakcji reakcję redukcji i utleniania</a:t>
            </a:r>
            <a:r>
              <a:rPr lang="pl-PL" sz="2200" dirty="0" smtClean="0"/>
              <a:t>.</a:t>
            </a:r>
          </a:p>
          <a:p>
            <a:pPr marL="3175" indent="-3175" algn="just">
              <a:buNone/>
            </a:pPr>
            <a:r>
              <a:rPr lang="pl-PL" sz="2200" dirty="0" smtClean="0"/>
              <a:t>Uczniowie proponują by przeprowadzić doświadczenie mieszając krzemionkę z magnezem. Doświadczenie wykonuje nauczyciel ze względu na silnie egzotermiczną reakcję.</a:t>
            </a:r>
            <a:endParaRPr lang="pl-PL" sz="2200" dirty="0"/>
          </a:p>
        </p:txBody>
      </p:sp>
      <p:pic>
        <p:nvPicPr>
          <p:cNvPr id="1029" name="Picture 5"/>
          <p:cNvPicPr>
            <a:picLocks noChangeAspect="1" noChangeArrowheads="1"/>
          </p:cNvPicPr>
          <p:nvPr/>
        </p:nvPicPr>
        <p:blipFill>
          <a:blip r:embed="rId2" cstate="print"/>
          <a:srcRect l="34821" r="34821"/>
          <a:stretch>
            <a:fillRect/>
          </a:stretch>
        </p:blipFill>
        <p:spPr bwMode="auto">
          <a:xfrm>
            <a:off x="2571736" y="2500306"/>
            <a:ext cx="3775622" cy="128112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 calcmode="lin" valueType="num">
                                      <p:cBhvr>
                                        <p:cTn id="14"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p:cTn id="21"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Autofit/>
          </a:bodyPr>
          <a:lstStyle/>
          <a:p>
            <a:pPr algn="l"/>
            <a:r>
              <a:rPr lang="pl-PL" sz="3600" b="1" i="1" dirty="0" smtClean="0">
                <a:solidFill>
                  <a:srgbClr val="548123"/>
                </a:solidFill>
              </a:rPr>
              <a:t>Doświadczenie </a:t>
            </a:r>
            <a:r>
              <a:rPr lang="pl-PL" sz="3600" b="1" i="1" dirty="0">
                <a:solidFill>
                  <a:srgbClr val="548123"/>
                </a:solidFill>
              </a:rPr>
              <a:t>1. </a:t>
            </a:r>
            <a:r>
              <a:rPr lang="pl-PL" sz="3600" b="1" i="1" dirty="0" smtClean="0">
                <a:solidFill>
                  <a:srgbClr val="548123"/>
                </a:solidFill>
              </a:rPr>
              <a:t/>
            </a:r>
            <a:br>
              <a:rPr lang="pl-PL" sz="3600" b="1" i="1" dirty="0" smtClean="0">
                <a:solidFill>
                  <a:srgbClr val="548123"/>
                </a:solidFill>
              </a:rPr>
            </a:br>
            <a:r>
              <a:rPr lang="pl-PL" sz="2400" dirty="0" smtClean="0"/>
              <a:t>Reakcja </a:t>
            </a:r>
            <a:r>
              <a:rPr lang="pl-PL" sz="2400" dirty="0" smtClean="0"/>
              <a:t>magnezu z krzemionką.</a:t>
            </a:r>
            <a:endParaRPr lang="pl-PL" sz="3600" b="1" i="1" dirty="0">
              <a:solidFill>
                <a:srgbClr val="548123"/>
              </a:solidFill>
            </a:endParaRPr>
          </a:p>
        </p:txBody>
      </p:sp>
      <p:sp>
        <p:nvSpPr>
          <p:cNvPr id="3" name="Symbol zastępczy zawartości 2"/>
          <p:cNvSpPr>
            <a:spLocks noGrp="1"/>
          </p:cNvSpPr>
          <p:nvPr>
            <p:ph idx="1"/>
          </p:nvPr>
        </p:nvSpPr>
        <p:spPr/>
        <p:txBody>
          <a:bodyPr>
            <a:normAutofit/>
          </a:bodyPr>
          <a:lstStyle/>
          <a:p>
            <a:pPr marL="0" indent="0" algn="just">
              <a:buNone/>
            </a:pPr>
            <a:r>
              <a:rPr lang="pl-PL" sz="2000" dirty="0" smtClean="0"/>
              <a:t>Do tygla porcelanowego wsypujemy mieszaninę krzemionki z magnezem. Na zewnątrz zapalamy wstążkę magnezową, którą następnie wkładamy do tygla, gdzie następuje zapłon wiórków magnezowych.</a:t>
            </a:r>
          </a:p>
          <a:p>
            <a:pPr marL="0" indent="0" algn="just">
              <a:buNone/>
            </a:pPr>
            <a:r>
              <a:rPr lang="pl-PL" sz="2000" dirty="0" smtClean="0"/>
              <a:t>Po reakcji uczniowie oglądają powstały produkt. Jest to szaro-biała mieszanina substancji stałych.</a:t>
            </a:r>
          </a:p>
          <a:p>
            <a:pPr marL="0" indent="0" algn="just">
              <a:buNone/>
            </a:pPr>
            <a:r>
              <a:rPr lang="pl-PL" sz="2000" dirty="0" smtClean="0"/>
              <a:t>Nauczyciel pyta – co jest produktem tej reakcji?</a:t>
            </a:r>
          </a:p>
          <a:p>
            <a:pPr marL="0" indent="0" algn="just">
              <a:buNone/>
            </a:pPr>
            <a:endParaRPr lang="pl-PL" sz="2000" dirty="0"/>
          </a:p>
        </p:txBody>
      </p:sp>
      <p:pic>
        <p:nvPicPr>
          <p:cNvPr id="4" name="Obraz 3"/>
          <p:cNvPicPr/>
          <p:nvPr/>
        </p:nvPicPr>
        <p:blipFill>
          <a:blip r:embed="rId2" cstate="print"/>
          <a:srcRect/>
          <a:stretch>
            <a:fillRect/>
          </a:stretch>
        </p:blipFill>
        <p:spPr bwMode="auto">
          <a:xfrm>
            <a:off x="8004881" y="500042"/>
            <a:ext cx="701523" cy="714380"/>
          </a:xfrm>
          <a:prstGeom prst="rect">
            <a:avLst/>
          </a:prstGeom>
          <a:noFill/>
          <a:ln w="9525">
            <a:noFill/>
            <a:miter lim="800000"/>
            <a:headEnd/>
            <a:tailEnd/>
          </a:ln>
        </p:spPr>
      </p:pic>
      <p:pic>
        <p:nvPicPr>
          <p:cNvPr id="5" name="Obraz 4" descr="S:\2009\10\2009-10-01 Chemia\2009-10-01_14.49.17.jpg"/>
          <p:cNvPicPr/>
          <p:nvPr/>
        </p:nvPicPr>
        <p:blipFill>
          <a:blip r:embed="rId3" cstate="print"/>
          <a:srcRect/>
          <a:stretch>
            <a:fillRect/>
          </a:stretch>
        </p:blipFill>
        <p:spPr bwMode="auto">
          <a:xfrm>
            <a:off x="2714612" y="3786190"/>
            <a:ext cx="3629479" cy="27240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6"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0"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dissolv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642918"/>
            <a:ext cx="8229600" cy="5483245"/>
          </a:xfrm>
        </p:spPr>
        <p:txBody>
          <a:bodyPr>
            <a:normAutofit/>
          </a:bodyPr>
          <a:lstStyle/>
          <a:p>
            <a:pPr marL="3175" indent="263525" algn="just">
              <a:buNone/>
            </a:pPr>
            <a:r>
              <a:rPr lang="pl-PL" sz="2200" i="1" dirty="0" smtClean="0"/>
              <a:t>Uczniowie wskazują, że produktami są 2 produkty stałe: tlenek magnezu i krzem.</a:t>
            </a:r>
            <a:endParaRPr lang="pl-PL" sz="2200" dirty="0" smtClean="0"/>
          </a:p>
          <a:p>
            <a:pPr marL="3175" indent="263525" algn="just">
              <a:buNone/>
            </a:pPr>
            <a:r>
              <a:rPr lang="pl-PL" sz="2200" dirty="0" smtClean="0"/>
              <a:t>Zapisują obserwacje w tabelce a we wniosku zapisują równanie reakcji i wniosek, że magnez redukuje tlenek krzemu do krzemu. </a:t>
            </a:r>
          </a:p>
          <a:p>
            <a:pPr marL="3175" indent="263525" algn="just">
              <a:buNone/>
            </a:pPr>
            <a:r>
              <a:rPr lang="pl-PL" sz="2200" dirty="0" smtClean="0"/>
              <a:t>Nauczyciel pyta: Jak można rozdzielić tę mieszaninę?</a:t>
            </a:r>
          </a:p>
          <a:p>
            <a:pPr marL="3175" indent="263525" algn="just">
              <a:buNone/>
            </a:pPr>
            <a:r>
              <a:rPr lang="pl-PL" sz="2200" i="1" dirty="0" smtClean="0"/>
              <a:t>Uczniowie przypominają sobie z klasy I sposoby rozdzielania </a:t>
            </a:r>
            <a:r>
              <a:rPr lang="pl-PL" sz="2200" i="1" dirty="0" err="1" smtClean="0"/>
              <a:t>mie-szanin</a:t>
            </a:r>
            <a:r>
              <a:rPr lang="pl-PL" sz="2200" i="1" dirty="0" smtClean="0"/>
              <a:t>, stwierdzają, że jest to mieszanina niejednorodna, ale nie da się jej metodami fizycznymi rozdzielić, np. propozycja by rozpuścić jeden ze składników w wodzie zostaje odrzucona, gdyż krzem nie rozpuszcza się w wodzie, a tlenek magnezu z wodą reaguje, ale tworzy trudno rozpuszczalny związek</a:t>
            </a:r>
            <a:r>
              <a:rPr lang="pl-PL" sz="2200" i="1" dirty="0" smtClean="0"/>
              <a:t>.</a:t>
            </a:r>
            <a:endParaRPr lang="pl-PL" sz="2200" i="1" dirty="0" smtClean="0"/>
          </a:p>
          <a:p>
            <a:pPr marL="3175" indent="263525" algn="just">
              <a:buNone/>
            </a:pPr>
            <a:endParaRPr lang="pl-PL"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500042"/>
            <a:ext cx="8229600" cy="5626121"/>
          </a:xfrm>
        </p:spPr>
        <p:txBody>
          <a:bodyPr>
            <a:normAutofit/>
          </a:bodyPr>
          <a:lstStyle/>
          <a:p>
            <a:pPr marL="0" indent="280988" algn="just">
              <a:buNone/>
            </a:pPr>
            <a:r>
              <a:rPr lang="pl-PL" sz="2400" i="1" dirty="0" smtClean="0"/>
              <a:t>Uczniowie przypominają sobie z klasy I sposoby rozdzielania mieszanin, stwierdzają, że jest to mieszanina niejednorodna, ale nie da się jej metodami fizycznymi rozdzielić, np. propozycja by rozpuścić jeden ze składników w wodzie zostaje odrzucona, gdyż krzem nie rozpuszcza się w wodzie, a tlenek magnezu z wodą reaguje, ale tworzy trudno rozpuszczalny związek.</a:t>
            </a:r>
            <a:endParaRPr lang="pl-PL" sz="2400" dirty="0" smtClean="0"/>
          </a:p>
          <a:p>
            <a:pPr marL="0" indent="280988" algn="just">
              <a:buNone/>
            </a:pPr>
            <a:r>
              <a:rPr lang="pl-PL" sz="2400" dirty="0" smtClean="0"/>
              <a:t>Nauczyciel proponuje by spróbować usunąć jeden z </a:t>
            </a:r>
            <a:r>
              <a:rPr lang="pl-PL" sz="2400" dirty="0" smtClean="0"/>
              <a:t>pro-duktów </a:t>
            </a:r>
            <a:r>
              <a:rPr lang="pl-PL" sz="2400" dirty="0" smtClean="0"/>
              <a:t>poprzez reakcję z kwasem solnym.</a:t>
            </a:r>
          </a:p>
          <a:p>
            <a:pPr marL="0" indent="280988" algn="just">
              <a:buNone/>
            </a:pPr>
            <a:r>
              <a:rPr lang="pl-PL" sz="2400" i="1" dirty="0" smtClean="0"/>
              <a:t>Uczniowie zauważają, że krzem jako niemetal nie będzie reagował z kwasem, natomiast tlenek magnezu może reagować z kwasem w wyniku czego powstanie sól i woda. Zapisują równanie reakcji jaka zajdzie.</a:t>
            </a:r>
            <a:endParaRPr lang="pl-PL" sz="2400" dirty="0" smtClean="0"/>
          </a:p>
          <a:p>
            <a:pPr marL="0" indent="280988" algn="just">
              <a:buNone/>
            </a:pPr>
            <a:endParaRPr lang="pl-PL" sz="2200" dirty="0"/>
          </a:p>
        </p:txBody>
      </p:sp>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l-PL"/>
          </a:p>
        </p:txBody>
      </p:sp>
      <p:sp>
        <p:nvSpPr>
          <p:cNvPr id="2053" name="Rectangle 5"/>
          <p:cNvSpPr>
            <a:spLocks noChangeArrowheads="1"/>
          </p:cNvSpPr>
          <p:nvPr/>
        </p:nvSpPr>
        <p:spPr bwMode="auto">
          <a:xfrm>
            <a:off x="0" y="6477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cs typeface="Arial" pitchFamily="34" charset="0"/>
            </a:endParaRPr>
          </a:p>
        </p:txBody>
      </p:sp>
      <p:pic>
        <p:nvPicPr>
          <p:cNvPr id="2055" name="Picture 7"/>
          <p:cNvPicPr>
            <a:picLocks noChangeAspect="1" noChangeArrowheads="1"/>
          </p:cNvPicPr>
          <p:nvPr/>
        </p:nvPicPr>
        <p:blipFill>
          <a:blip r:embed="rId2" cstate="print"/>
          <a:srcRect l="24520" r="31110" b="-13637"/>
          <a:stretch>
            <a:fillRect/>
          </a:stretch>
        </p:blipFill>
        <p:spPr bwMode="auto">
          <a:xfrm>
            <a:off x="1500166" y="5429264"/>
            <a:ext cx="5429288" cy="71438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2055"/>
                                        </p:tgtEl>
                                        <p:attrNameLst>
                                          <p:attrName>style.visibility</p:attrName>
                                        </p:attrNameLst>
                                      </p:cBhvr>
                                      <p:to>
                                        <p:strVal val="visible"/>
                                      </p:to>
                                    </p:set>
                                    <p:animEffect transition="in" filter="dissolve">
                                      <p:cBhvr>
                                        <p:cTn id="28"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Autofit/>
          </a:bodyPr>
          <a:lstStyle/>
          <a:p>
            <a:pPr algn="l"/>
            <a:r>
              <a:rPr lang="pl-PL" sz="3600" b="1" i="1" dirty="0" smtClean="0">
                <a:solidFill>
                  <a:srgbClr val="548123"/>
                </a:solidFill>
              </a:rPr>
              <a:t>Doświadczenie 2. </a:t>
            </a:r>
            <a:br>
              <a:rPr lang="pl-PL" sz="3600" b="1" i="1" dirty="0" smtClean="0">
                <a:solidFill>
                  <a:srgbClr val="548123"/>
                </a:solidFill>
              </a:rPr>
            </a:br>
            <a:r>
              <a:rPr lang="pl-PL" sz="2400" dirty="0" smtClean="0"/>
              <a:t>Rozdzielenie </a:t>
            </a:r>
            <a:r>
              <a:rPr lang="pl-PL" sz="2400" dirty="0" smtClean="0"/>
              <a:t>mieszaniny krzemu i tlenku </a:t>
            </a:r>
            <a:r>
              <a:rPr lang="pl-PL" sz="2400" dirty="0" smtClean="0"/>
              <a:t>magnezu.</a:t>
            </a:r>
            <a:endParaRPr lang="pl-PL" sz="3600" b="1" i="1" dirty="0">
              <a:solidFill>
                <a:srgbClr val="548123"/>
              </a:solidFill>
            </a:endParaRPr>
          </a:p>
        </p:txBody>
      </p:sp>
      <p:sp>
        <p:nvSpPr>
          <p:cNvPr id="3" name="Symbol zastępczy zawartości 2"/>
          <p:cNvSpPr>
            <a:spLocks noGrp="1"/>
          </p:cNvSpPr>
          <p:nvPr>
            <p:ph idx="1"/>
          </p:nvPr>
        </p:nvSpPr>
        <p:spPr/>
        <p:txBody>
          <a:bodyPr>
            <a:normAutofit lnSpcReduction="10000"/>
          </a:bodyPr>
          <a:lstStyle/>
          <a:p>
            <a:pPr marL="0" indent="0" algn="just">
              <a:buNone/>
            </a:pPr>
            <a:r>
              <a:rPr lang="pl-PL" sz="2400" dirty="0" smtClean="0"/>
              <a:t>Do kolby stożkowej wsypujemy mieszaninę otrzymaną w </a:t>
            </a:r>
            <a:r>
              <a:rPr lang="pl-PL" sz="2400" dirty="0" smtClean="0"/>
              <a:t>po-przednim </a:t>
            </a:r>
            <a:r>
              <a:rPr lang="pl-PL" sz="2400" dirty="0" smtClean="0"/>
              <a:t>doświadczeniu i wlewamy rozcieńczony kwas solny. </a:t>
            </a:r>
            <a:r>
              <a:rPr lang="pl-PL" sz="2400" dirty="0" smtClean="0"/>
              <a:t>W czasie </a:t>
            </a:r>
            <a:r>
              <a:rPr lang="pl-PL" sz="2400" dirty="0" smtClean="0"/>
              <a:t>doświadczenia może dojść do wybuchu, spowodowane jest to wydzielającym się krzemowodorem. Dzieje się tak </a:t>
            </a:r>
            <a:r>
              <a:rPr lang="pl-PL" sz="2400" dirty="0" err="1" smtClean="0"/>
              <a:t>dlate-go</a:t>
            </a:r>
            <a:r>
              <a:rPr lang="pl-PL" sz="2400" dirty="0" smtClean="0"/>
              <a:t>, że w czasie reakcji krzemionki z magnezem powstaje krzemek magnezu, który w reakcji z kwasem solnym tworzy krzemowodór. Krzemowodór ulega samozapłonowi</a:t>
            </a:r>
            <a:r>
              <a:rPr lang="pl-PL" sz="2400" dirty="0" smtClean="0"/>
              <a:t>.</a:t>
            </a:r>
          </a:p>
          <a:p>
            <a:pPr marL="4657725" indent="-354013" algn="just">
              <a:buNone/>
            </a:pPr>
            <a:r>
              <a:rPr lang="pl-PL" sz="2400" dirty="0" smtClean="0"/>
              <a:t>– równanie reakcji </a:t>
            </a:r>
            <a:r>
              <a:rPr lang="pl-PL" sz="2400" dirty="0" err="1" smtClean="0"/>
              <a:t>powsta-wania</a:t>
            </a:r>
            <a:r>
              <a:rPr lang="pl-PL" sz="2400" dirty="0" smtClean="0"/>
              <a:t> </a:t>
            </a:r>
            <a:r>
              <a:rPr lang="pl-PL" sz="2400" dirty="0" smtClean="0"/>
              <a:t>krzemowodoru (</a:t>
            </a:r>
            <a:r>
              <a:rPr lang="pl-PL" sz="2400" dirty="0" err="1" smtClean="0"/>
              <a:t>mo-nosilanu</a:t>
            </a:r>
            <a:r>
              <a:rPr lang="pl-PL" sz="2400" dirty="0" smtClean="0"/>
              <a:t>)</a:t>
            </a:r>
          </a:p>
          <a:p>
            <a:pPr marL="4657725" indent="-354013" algn="just">
              <a:buNone/>
            </a:pPr>
            <a:r>
              <a:rPr lang="pl-PL" sz="2400" dirty="0" smtClean="0"/>
              <a:t>– </a:t>
            </a:r>
            <a:r>
              <a:rPr lang="pl-PL" sz="2400" dirty="0" smtClean="0"/>
              <a:t>równanie reakcji spalania krzemowodoru</a:t>
            </a:r>
          </a:p>
          <a:p>
            <a:pPr marL="0" indent="0" algn="just">
              <a:buNone/>
            </a:pPr>
            <a:endParaRPr lang="pl-PL" sz="2400" dirty="0" smtClean="0"/>
          </a:p>
        </p:txBody>
      </p:sp>
      <p:pic>
        <p:nvPicPr>
          <p:cNvPr id="4" name="Obraz 3"/>
          <p:cNvPicPr/>
          <p:nvPr/>
        </p:nvPicPr>
        <p:blipFill>
          <a:blip r:embed="rId2" cstate="print"/>
          <a:srcRect/>
          <a:stretch>
            <a:fillRect/>
          </a:stretch>
        </p:blipFill>
        <p:spPr bwMode="auto">
          <a:xfrm>
            <a:off x="8004881" y="500042"/>
            <a:ext cx="701523" cy="714380"/>
          </a:xfrm>
          <a:prstGeom prst="rect">
            <a:avLst/>
          </a:prstGeom>
          <a:noFill/>
          <a:ln w="9525">
            <a:noFill/>
            <a:miter lim="800000"/>
            <a:headEnd/>
            <a:tailEnd/>
          </a:ln>
        </p:spPr>
      </p:pic>
      <p:pic>
        <p:nvPicPr>
          <p:cNvPr id="12293" name="Picture 5"/>
          <p:cNvPicPr>
            <a:picLocks noChangeAspect="1" noChangeArrowheads="1"/>
          </p:cNvPicPr>
          <p:nvPr/>
        </p:nvPicPr>
        <p:blipFill>
          <a:blip r:embed="rId3" cstate="print"/>
          <a:srcRect r="66139" b="31818"/>
          <a:stretch>
            <a:fillRect/>
          </a:stretch>
        </p:blipFill>
        <p:spPr bwMode="auto">
          <a:xfrm>
            <a:off x="428596" y="4071942"/>
            <a:ext cx="4462126" cy="461598"/>
          </a:xfrm>
          <a:prstGeom prst="rect">
            <a:avLst/>
          </a:prstGeom>
          <a:noFill/>
          <a:ln w="9525">
            <a:noFill/>
            <a:miter lim="800000"/>
            <a:headEnd/>
            <a:tailEnd/>
          </a:ln>
          <a:effectLst/>
        </p:spPr>
      </p:pic>
      <p:pic>
        <p:nvPicPr>
          <p:cNvPr id="12294" name="Picture 6"/>
          <p:cNvPicPr>
            <a:picLocks noChangeAspect="1" noChangeArrowheads="1"/>
          </p:cNvPicPr>
          <p:nvPr/>
        </p:nvPicPr>
        <p:blipFill>
          <a:blip r:embed="rId4" cstate="print"/>
          <a:srcRect l="35029" r="34613" b="9090"/>
          <a:stretch>
            <a:fillRect/>
          </a:stretch>
        </p:blipFill>
        <p:spPr bwMode="auto">
          <a:xfrm>
            <a:off x="357158" y="5072074"/>
            <a:ext cx="4000528" cy="61546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6"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2293"/>
                                        </p:tgtEl>
                                        <p:attrNameLst>
                                          <p:attrName>style.visibility</p:attrName>
                                        </p:attrNameLst>
                                      </p:cBhvr>
                                      <p:to>
                                        <p:strVal val="visible"/>
                                      </p:to>
                                    </p:set>
                                    <p:animEffect transition="in" filter="dissolve">
                                      <p:cBhvr>
                                        <p:cTn id="22" dur="500"/>
                                        <p:tgtEl>
                                          <p:spTgt spid="12293"/>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8"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9" dur="1000"/>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12294"/>
                                        </p:tgtEl>
                                        <p:attrNameLst>
                                          <p:attrName>style.visibility</p:attrName>
                                        </p:attrNameLst>
                                      </p:cBhvr>
                                      <p:to>
                                        <p:strVal val="visible"/>
                                      </p:to>
                                    </p:set>
                                    <p:animEffect transition="in" filter="dissolve">
                                      <p:cBhvr>
                                        <p:cTn id="34" dur="500"/>
                                        <p:tgtEl>
                                          <p:spTgt spid="12294"/>
                                        </p:tgtEl>
                                      </p:cBhvr>
                                    </p:animEffect>
                                  </p:childTnLst>
                                </p:cTn>
                              </p:par>
                            </p:childTnLst>
                          </p:cTn>
                        </p:par>
                      </p:childTnLst>
                    </p:cTn>
                  </p:par>
                  <p:par>
                    <p:cTn id="35" fill="hold">
                      <p:stCondLst>
                        <p:cond delay="indefinite"/>
                      </p:stCondLst>
                      <p:childTnLst>
                        <p:par>
                          <p:cTn id="36" fill="hold">
                            <p:stCondLst>
                              <p:cond delay="0"/>
                            </p:stCondLst>
                            <p:childTnLst>
                              <p:par>
                                <p:cTn id="37" presetID="55"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 calcmode="lin" valueType="num">
                                      <p:cBhvr>
                                        <p:cTn id="39"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40"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4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285728"/>
            <a:ext cx="8229600" cy="5768997"/>
          </a:xfrm>
        </p:spPr>
        <p:txBody>
          <a:bodyPr>
            <a:normAutofit/>
          </a:bodyPr>
          <a:lstStyle/>
          <a:p>
            <a:pPr marL="0" indent="14288" algn="just">
              <a:buNone/>
            </a:pPr>
            <a:r>
              <a:rPr lang="pl-PL" sz="2200" dirty="0" smtClean="0"/>
              <a:t>Uczniowie zapisują obserwacje z doświadczenia i formułują wniosek. Zauważają, że po wlaniu kwasu zaszła reakcji, w której tlenek magnezu przereagował, przereagowały też resztki magnezu, który był użyty w nadmiarze, a wybuch, który tej reakcji towarzyszył był spowodowany samozapłonem krzemowodoru. Obserwują w kolbie brunatny osad, formułują wniosek, że osadem tym jest krzem</a:t>
            </a:r>
            <a:r>
              <a:rPr lang="pl-PL" sz="2200" dirty="0" smtClean="0"/>
              <a:t>.</a:t>
            </a:r>
          </a:p>
          <a:p>
            <a:pPr marL="4840288" indent="14288" algn="just">
              <a:buNone/>
            </a:pPr>
            <a:endParaRPr lang="pl-PL" sz="2200" dirty="0" smtClean="0"/>
          </a:p>
          <a:p>
            <a:pPr marL="4840288" indent="14288" algn="just">
              <a:buNone/>
            </a:pPr>
            <a:r>
              <a:rPr lang="pl-PL" sz="2200" dirty="0" smtClean="0"/>
              <a:t>Nauczyciel </a:t>
            </a:r>
            <a:r>
              <a:rPr lang="pl-PL" sz="2200" dirty="0" smtClean="0"/>
              <a:t>informuje </a:t>
            </a:r>
            <a:r>
              <a:rPr lang="pl-PL" sz="2200" dirty="0" err="1" smtClean="0"/>
              <a:t>ucz-niów</a:t>
            </a:r>
            <a:r>
              <a:rPr lang="pl-PL" sz="2200" dirty="0" smtClean="0"/>
              <a:t>, że tak otrzymany krzem może zawierać </a:t>
            </a:r>
            <a:r>
              <a:rPr lang="pl-PL" sz="2200" dirty="0" smtClean="0"/>
              <a:t>jesz-cze </a:t>
            </a:r>
            <a:r>
              <a:rPr lang="pl-PL" sz="2200" dirty="0" smtClean="0"/>
              <a:t>zanieczyszczenia, </a:t>
            </a:r>
            <a:r>
              <a:rPr lang="pl-PL" sz="2200" dirty="0" err="1" smtClean="0"/>
              <a:t>dlate-go</a:t>
            </a:r>
            <a:r>
              <a:rPr lang="pl-PL" sz="2200" dirty="0" smtClean="0"/>
              <a:t> </a:t>
            </a:r>
            <a:r>
              <a:rPr lang="pl-PL" sz="2200" dirty="0" smtClean="0"/>
              <a:t>należy go jeszcze </a:t>
            </a:r>
            <a:r>
              <a:rPr lang="pl-PL" sz="2200" dirty="0" err="1" smtClean="0"/>
              <a:t>oczyś-cić</a:t>
            </a:r>
            <a:r>
              <a:rPr lang="pl-PL" sz="2200" dirty="0" smtClean="0"/>
              <a:t>.</a:t>
            </a:r>
          </a:p>
          <a:p>
            <a:pPr marL="4840288" indent="14288" algn="just">
              <a:buNone/>
            </a:pPr>
            <a:endParaRPr lang="pl-PL" sz="2200" dirty="0" smtClean="0"/>
          </a:p>
          <a:p>
            <a:pPr marL="0" indent="14288" algn="just">
              <a:buNone/>
            </a:pPr>
            <a:endParaRPr lang="pl-PL" sz="2200" dirty="0"/>
          </a:p>
        </p:txBody>
      </p:sp>
      <p:pic>
        <p:nvPicPr>
          <p:cNvPr id="5" name="Obraz 4" descr="S:\2009\10\2009-10-01 Chemia\2009-10-01_14.58.35.jpg"/>
          <p:cNvPicPr/>
          <p:nvPr/>
        </p:nvPicPr>
        <p:blipFill>
          <a:blip r:embed="rId2" cstate="print"/>
          <a:srcRect/>
          <a:stretch>
            <a:fillRect/>
          </a:stretch>
        </p:blipFill>
        <p:spPr bwMode="auto">
          <a:xfrm>
            <a:off x="500034" y="2571744"/>
            <a:ext cx="4671763" cy="35004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1"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p:cNvPicPr/>
          <p:nvPr/>
        </p:nvPicPr>
        <p:blipFill>
          <a:blip r:embed="rId2" cstate="print"/>
          <a:srcRect/>
          <a:stretch>
            <a:fillRect/>
          </a:stretch>
        </p:blipFill>
        <p:spPr bwMode="auto">
          <a:xfrm>
            <a:off x="428596" y="4000504"/>
            <a:ext cx="3548954" cy="2469532"/>
          </a:xfrm>
          <a:prstGeom prst="rect">
            <a:avLst/>
          </a:prstGeom>
          <a:noFill/>
          <a:ln w="9525">
            <a:noFill/>
            <a:miter lim="800000"/>
            <a:headEnd/>
            <a:tailEnd/>
          </a:ln>
        </p:spPr>
      </p:pic>
      <p:pic>
        <p:nvPicPr>
          <p:cNvPr id="8" name="Obraz 7"/>
          <p:cNvPicPr/>
          <p:nvPr/>
        </p:nvPicPr>
        <p:blipFill>
          <a:blip r:embed="rId3" cstate="print"/>
          <a:srcRect/>
          <a:stretch>
            <a:fillRect/>
          </a:stretch>
        </p:blipFill>
        <p:spPr bwMode="auto">
          <a:xfrm>
            <a:off x="5143504" y="214290"/>
            <a:ext cx="3503006" cy="3500462"/>
          </a:xfrm>
          <a:prstGeom prst="rect">
            <a:avLst/>
          </a:prstGeom>
          <a:noFill/>
          <a:ln w="9525">
            <a:noFill/>
            <a:miter lim="800000"/>
            <a:headEnd/>
            <a:tailEnd/>
          </a:ln>
        </p:spPr>
      </p:pic>
      <p:sp>
        <p:nvSpPr>
          <p:cNvPr id="9" name="pole tekstowe 8"/>
          <p:cNvSpPr txBox="1"/>
          <p:nvPr/>
        </p:nvSpPr>
        <p:spPr>
          <a:xfrm>
            <a:off x="214282" y="1428736"/>
            <a:ext cx="4857784" cy="923330"/>
          </a:xfrm>
          <a:prstGeom prst="rect">
            <a:avLst/>
          </a:prstGeom>
          <a:noFill/>
        </p:spPr>
        <p:txBody>
          <a:bodyPr wrap="square" rtlCol="0">
            <a:spAutoFit/>
          </a:bodyPr>
          <a:lstStyle/>
          <a:p>
            <a:r>
              <a:rPr lang="pl-PL" dirty="0" smtClean="0"/>
              <a:t>polikrystaliczny </a:t>
            </a:r>
            <a:r>
              <a:rPr lang="pl-PL" dirty="0" smtClean="0"/>
              <a:t>krzem </a:t>
            </a:r>
            <a:r>
              <a:rPr lang="pl-PL" dirty="0" smtClean="0"/>
              <a:t> - </a:t>
            </a:r>
            <a:r>
              <a:rPr lang="pl-PL" dirty="0" err="1" smtClean="0"/>
              <a:t>superczysty</a:t>
            </a:r>
            <a:r>
              <a:rPr lang="pl-PL" dirty="0" smtClean="0"/>
              <a:t> 99.999999999</a:t>
            </a:r>
            <a:r>
              <a:rPr lang="pl-PL" dirty="0" smtClean="0"/>
              <a:t>%</a:t>
            </a:r>
          </a:p>
          <a:p>
            <a:endParaRPr lang="pl-PL" dirty="0"/>
          </a:p>
        </p:txBody>
      </p:sp>
      <p:sp>
        <p:nvSpPr>
          <p:cNvPr id="10" name="pole tekstowe 9"/>
          <p:cNvSpPr txBox="1"/>
          <p:nvPr/>
        </p:nvSpPr>
        <p:spPr>
          <a:xfrm>
            <a:off x="4286248" y="5143512"/>
            <a:ext cx="2391424" cy="369332"/>
          </a:xfrm>
          <a:prstGeom prst="rect">
            <a:avLst/>
          </a:prstGeom>
          <a:noFill/>
        </p:spPr>
        <p:txBody>
          <a:bodyPr wrap="none" rtlCol="0">
            <a:spAutoFit/>
          </a:bodyPr>
          <a:lstStyle/>
          <a:p>
            <a:r>
              <a:rPr lang="pl-PL" dirty="0" smtClean="0"/>
              <a:t> – monokryształ </a:t>
            </a:r>
            <a:r>
              <a:rPr lang="pl-PL" dirty="0" smtClean="0"/>
              <a:t>kwarcu</a:t>
            </a:r>
            <a:endParaRPr lang="pl-PL"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trips(down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4"/>
          <p:cNvSpPr>
            <a:spLocks noGrp="1"/>
          </p:cNvSpPr>
          <p:nvPr>
            <p:ph idx="1"/>
          </p:nvPr>
        </p:nvSpPr>
        <p:spPr>
          <a:xfrm>
            <a:off x="285720" y="785794"/>
            <a:ext cx="8572560" cy="5340369"/>
          </a:xfrm>
        </p:spPr>
        <p:txBody>
          <a:bodyPr>
            <a:normAutofit/>
          </a:bodyPr>
          <a:lstStyle/>
          <a:p>
            <a:pPr marL="0" indent="280988" algn="just">
              <a:buNone/>
            </a:pPr>
            <a:r>
              <a:rPr lang="pl-PL" sz="2200" dirty="0" smtClean="0"/>
              <a:t>Nauczyciel wskazuje na właściwości krzemu i mówi o zastosowaniach. Surowcem do produkcji krzemu jest piasek, mówi o rewolucji jaka zaszła po odkryciu właściwości półprzewodnikowych m.in. krzemu i konsekwencjach jakie to odkrycie przyniosło. Przypomina o pierwszym komputerze ENIAC, który był zbudowany z lamp elektronowych, który zajmował powierzchnię 140 m</a:t>
            </a:r>
            <a:r>
              <a:rPr lang="pl-PL" sz="2200" baseline="30000" dirty="0" smtClean="0"/>
              <a:t>2</a:t>
            </a:r>
            <a:r>
              <a:rPr lang="pl-PL" sz="2200" dirty="0" smtClean="0"/>
              <a:t>.</a:t>
            </a:r>
          </a:p>
          <a:p>
            <a:pPr marL="0" indent="280988" algn="just">
              <a:buNone/>
            </a:pPr>
            <a:r>
              <a:rPr lang="pl-PL" sz="2200" dirty="0" smtClean="0"/>
              <a:t>Mówi o tym, że dwutlenek krzemu występuje także w innych postaciach, m.in. jako kwarc, kryształ górski, agat, krzemień itp. Odsyła na </a:t>
            </a:r>
            <a:r>
              <a:rPr lang="pl-PL" sz="2200" dirty="0" smtClean="0"/>
              <a:t>stronę </a:t>
            </a:r>
            <a:r>
              <a:rPr lang="pl-PL" sz="2200" u="sng" dirty="0" smtClean="0">
                <a:hlinkClick r:id="rId2"/>
              </a:rPr>
              <a:t>http</a:t>
            </a:r>
            <a:r>
              <a:rPr lang="pl-PL" sz="2200" u="sng" dirty="0" smtClean="0">
                <a:hlinkClick r:id="rId2"/>
              </a:rPr>
              <a:t>://</a:t>
            </a:r>
            <a:r>
              <a:rPr lang="pl-PL" sz="2200" u="sng" dirty="0" smtClean="0">
                <a:hlinkClick r:id="rId2"/>
              </a:rPr>
              <a:t>chemia_gimnazjum.republika.pl/ciekawostki/krzem.htm</a:t>
            </a:r>
            <a:r>
              <a:rPr lang="pl-PL" sz="2200" dirty="0" smtClean="0"/>
              <a:t> gdzie </a:t>
            </a:r>
            <a:r>
              <a:rPr lang="pl-PL" sz="2200" dirty="0" smtClean="0"/>
              <a:t>można znaleźć więcej informacji na temat krzemu oraz odmian w jakich występuje krzemionka.</a:t>
            </a:r>
            <a:endParaRPr lang="pl-PL"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1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ymbol zastępczy zawartości 3"/>
          <p:cNvPicPr>
            <a:picLocks noGrp="1"/>
          </p:cNvPicPr>
          <p:nvPr>
            <p:ph idx="1"/>
          </p:nvPr>
        </p:nvPicPr>
        <p:blipFill>
          <a:blip r:embed="rId2" cstate="print"/>
          <a:srcRect/>
          <a:stretch>
            <a:fillRect/>
          </a:stretch>
        </p:blipFill>
        <p:spPr bwMode="auto">
          <a:xfrm>
            <a:off x="4214810" y="1500174"/>
            <a:ext cx="4671457" cy="5000660"/>
          </a:xfrm>
          <a:prstGeom prst="rect">
            <a:avLst/>
          </a:prstGeom>
          <a:noFill/>
          <a:ln w="9525">
            <a:noFill/>
            <a:miter lim="800000"/>
            <a:headEnd/>
            <a:tailEnd/>
          </a:ln>
        </p:spPr>
      </p:pic>
      <p:sp>
        <p:nvSpPr>
          <p:cNvPr id="5" name="pole tekstowe 4"/>
          <p:cNvSpPr txBox="1"/>
          <p:nvPr/>
        </p:nvSpPr>
        <p:spPr>
          <a:xfrm>
            <a:off x="571472" y="1000108"/>
            <a:ext cx="2114874" cy="461665"/>
          </a:xfrm>
          <a:prstGeom prst="rect">
            <a:avLst/>
          </a:prstGeom>
          <a:noFill/>
        </p:spPr>
        <p:txBody>
          <a:bodyPr wrap="none" rtlCol="0">
            <a:spAutoFit/>
          </a:bodyPr>
          <a:lstStyle/>
          <a:p>
            <a:r>
              <a:rPr lang="pl-PL" sz="2400" dirty="0" smtClean="0"/>
              <a:t>Kryształ </a:t>
            </a:r>
            <a:r>
              <a:rPr lang="pl-PL" sz="2400" dirty="0" smtClean="0"/>
              <a:t>kwarcu</a:t>
            </a:r>
            <a:endParaRPr lang="pl-PL"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a:solidFill>
                  <a:srgbClr val="C00000"/>
                </a:solidFill>
              </a:rPr>
              <a:t>Podsumowanie lekcji</a:t>
            </a:r>
            <a:r>
              <a:rPr lang="pl-PL" dirty="0" smtClean="0">
                <a:solidFill>
                  <a:srgbClr val="C00000"/>
                </a:solidFill>
              </a:rPr>
              <a:t>:</a:t>
            </a:r>
            <a:endParaRPr lang="pl-PL" dirty="0">
              <a:solidFill>
                <a:srgbClr val="C00000"/>
              </a:solidFill>
            </a:endParaRPr>
          </a:p>
        </p:txBody>
      </p:sp>
      <p:sp>
        <p:nvSpPr>
          <p:cNvPr id="3" name="Symbol zastępczy zawartości 2"/>
          <p:cNvSpPr>
            <a:spLocks noGrp="1"/>
          </p:cNvSpPr>
          <p:nvPr>
            <p:ph idx="1"/>
          </p:nvPr>
        </p:nvSpPr>
        <p:spPr/>
        <p:txBody>
          <a:bodyPr>
            <a:normAutofit/>
          </a:bodyPr>
          <a:lstStyle/>
          <a:p>
            <a:pPr marL="0" indent="14288" algn="just">
              <a:buNone/>
            </a:pPr>
            <a:r>
              <a:rPr lang="pl-PL" dirty="0" smtClean="0"/>
              <a:t>Uczniowie z lekcji powinni zapamiętać jaki jest skład chemiczny krzemionki, jest ona tlenkiem krzemu. Z krzemionki można przez redukcję przy pomocy magnezu otrzymać krzem, który po oczyszczeniu może mieć wiele zastosowań w elektronice.</a:t>
            </a:r>
          </a:p>
          <a:p>
            <a:pPr marL="0" indent="14288" algn="just">
              <a:buNone/>
            </a:pPr>
            <a:r>
              <a:rPr lang="pl-PL" dirty="0" smtClean="0"/>
              <a:t>Krzemionka występuje w przyrodzie w bardzo wielu odmianach, jedną z nich jest kwarc.</a:t>
            </a:r>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smtClean="0">
                <a:solidFill>
                  <a:srgbClr val="C00000"/>
                </a:solidFill>
              </a:rPr>
              <a:t>Praca domowa:</a:t>
            </a:r>
            <a:endParaRPr lang="pl-PL" dirty="0">
              <a:solidFill>
                <a:srgbClr val="C00000"/>
              </a:solidFill>
            </a:endParaRPr>
          </a:p>
        </p:txBody>
      </p:sp>
      <p:sp>
        <p:nvSpPr>
          <p:cNvPr id="3" name="Symbol zastępczy zawartości 2"/>
          <p:cNvSpPr>
            <a:spLocks noGrp="1"/>
          </p:cNvSpPr>
          <p:nvPr>
            <p:ph idx="1"/>
          </p:nvPr>
        </p:nvSpPr>
        <p:spPr/>
        <p:txBody>
          <a:bodyPr/>
          <a:lstStyle/>
          <a:p>
            <a:pPr algn="just">
              <a:buFont typeface="Wingdings" pitchFamily="2" charset="2"/>
              <a:buChar char="q"/>
            </a:pPr>
            <a:r>
              <a:rPr lang="pl-PL" dirty="0" smtClean="0"/>
              <a:t>Zadanie </a:t>
            </a:r>
            <a:r>
              <a:rPr lang="pl-PL" dirty="0" smtClean="0"/>
              <a:t>1 i 2 z zeszytu ćwiczeń.</a:t>
            </a:r>
          </a:p>
          <a:p>
            <a:pPr algn="just">
              <a:buFont typeface="Wingdings" pitchFamily="2" charset="2"/>
              <a:buChar char="q"/>
            </a:pPr>
            <a:endParaRPr lang="pl-PL" dirty="0"/>
          </a:p>
          <a:p>
            <a:pPr algn="just"/>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a:solidFill>
                  <a:srgbClr val="C00000"/>
                </a:solidFill>
              </a:rPr>
              <a:t>Uwagi do lekcji</a:t>
            </a:r>
            <a:r>
              <a:rPr lang="pl-PL" dirty="0" smtClean="0">
                <a:solidFill>
                  <a:srgbClr val="C00000"/>
                </a:solidFill>
              </a:rPr>
              <a:t>:</a:t>
            </a:r>
            <a:endParaRPr lang="pl-PL" dirty="0">
              <a:solidFill>
                <a:srgbClr val="C00000"/>
              </a:solidFill>
            </a:endParaRPr>
          </a:p>
        </p:txBody>
      </p:sp>
      <p:sp>
        <p:nvSpPr>
          <p:cNvPr id="3" name="Symbol zastępczy zawartości 2"/>
          <p:cNvSpPr>
            <a:spLocks noGrp="1"/>
          </p:cNvSpPr>
          <p:nvPr>
            <p:ph idx="1"/>
          </p:nvPr>
        </p:nvSpPr>
        <p:spPr/>
        <p:txBody>
          <a:bodyPr/>
          <a:lstStyle/>
          <a:p>
            <a:pPr marL="0" indent="14288" algn="just">
              <a:buNone/>
            </a:pPr>
            <a:r>
              <a:rPr lang="pl-PL" dirty="0" smtClean="0"/>
              <a:t>Do wykonania doświadczeń potrzebne są płytki ceramiczne, na które można postawić rozgrzany tygiel, należy zachować szczególną ostrożność przy wsypywaniu produktów reakcji do kolby do której następnie wlejemy kwas, gdyż może nastąpić zapłon krzemowodoru.</a:t>
            </a:r>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TotalTime>
  <Words>880</Words>
  <Application>Microsoft Office PowerPoint</Application>
  <PresentationFormat>Pokaz na ekranie (4:3)</PresentationFormat>
  <Paragraphs>57</Paragraphs>
  <Slides>16</Slides>
  <Notes>0</Notes>
  <HiddenSlides>0</HiddenSlides>
  <MMClips>0</MMClips>
  <ScaleCrop>false</ScaleCrop>
  <HeadingPairs>
    <vt:vector size="4" baseType="variant">
      <vt:variant>
        <vt:lpstr>Motyw</vt:lpstr>
      </vt:variant>
      <vt:variant>
        <vt:i4>1</vt:i4>
      </vt:variant>
      <vt:variant>
        <vt:lpstr>Tytuły slajdów</vt:lpstr>
      </vt:variant>
      <vt:variant>
        <vt:i4>16</vt:i4>
      </vt:variant>
    </vt:vector>
  </HeadingPairs>
  <TitlesOfParts>
    <vt:vector size="17" baseType="lpstr">
      <vt:lpstr>Motyw pakietu Office</vt:lpstr>
      <vt:lpstr>Scenariusz lekcji chemii: „Krzemionka – składnik skorupy ziemskiej.”</vt:lpstr>
      <vt:lpstr>Dział: Bogactwa naturalne skorupy ziemskiej. Program – „Chemia i my” DKW-4014-76/99. Temat:  Krzemionka – składnik skorupy ziemskiej.</vt:lpstr>
      <vt:lpstr>Środki dydaktyczne:</vt:lpstr>
      <vt:lpstr>Przebieg lekcji:</vt:lpstr>
      <vt:lpstr>Slajd 5</vt:lpstr>
      <vt:lpstr>Doświadczenie 1.  Reakcja magnezu z krzemionką.</vt:lpstr>
      <vt:lpstr>Slajd 7</vt:lpstr>
      <vt:lpstr>Slajd 8</vt:lpstr>
      <vt:lpstr>Doświadczenie 2.  Rozdzielenie mieszaniny krzemu i tlenku magnezu.</vt:lpstr>
      <vt:lpstr>Slajd 10</vt:lpstr>
      <vt:lpstr>Slajd 11</vt:lpstr>
      <vt:lpstr>Slajd 12</vt:lpstr>
      <vt:lpstr>Slajd 13</vt:lpstr>
      <vt:lpstr>Podsumowanie lekcji:</vt:lpstr>
      <vt:lpstr>Praca domowa:</vt:lpstr>
      <vt:lpstr>Uwagi do lekcji: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Scenariusz lekcji chemii: „Od czego zależy szybkość rozpuszczania substancji w wodzie?”</dc:title>
  <dc:creator>Zbigniew Rzemieniuk</dc:creator>
  <cp:lastModifiedBy>Zbigniew Rzemieniuk</cp:lastModifiedBy>
  <cp:revision>16</cp:revision>
  <dcterms:created xsi:type="dcterms:W3CDTF">2009-10-04T03:04:53Z</dcterms:created>
  <dcterms:modified xsi:type="dcterms:W3CDTF">2009-10-04T15:43:10Z</dcterms:modified>
</cp:coreProperties>
</file>